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68" r:id="rId3"/>
    <p:sldId id="257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6" r:id="rId12"/>
    <p:sldId id="267" r:id="rId13"/>
    <p:sldId id="258" r:id="rId14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A60C-2DB6-4E01-8DAB-57C3862D3209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8C709-915A-499A-AC71-73E2CCDB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604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66CE2-4647-4CE9-B192-0A91F01D42A8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64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66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2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13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2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1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4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1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09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76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2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/>
              <a:t>20.1.2018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6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3"/>
            <a:ext cx="9144000" cy="68465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1" y="2625582"/>
            <a:ext cx="696685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SECOND </a:t>
            </a:r>
            <a:r>
              <a:rPr lang="bg-BG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WORKING MEETING FOR EXPERTS</a:t>
            </a:r>
            <a:endParaRPr lang="bg-BG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r>
              <a:rPr lang="en-US" sz="32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for peer review of the research and development activities</a:t>
            </a: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en-US" sz="32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Activity 2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7131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928" y="1728808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sz="2000" u="sng" dirty="0">
                <a:latin typeface="Trebuchet MS" panose="020B0603020202020204" pitchFamily="34" charset="0"/>
              </a:rPr>
              <a:t>Motivational training of learners in the cross-border region - general information, compilation from both reports – 6 pages</a:t>
            </a:r>
            <a:r>
              <a:rPr lang="en-US" sz="2000" u="sng" dirty="0" smtClean="0">
                <a:latin typeface="Trebuchet MS" panose="020B0603020202020204" pitchFamily="34" charset="0"/>
              </a:rPr>
              <a:t>.</a:t>
            </a:r>
            <a:endParaRPr lang="en-US" sz="2000" u="sng" dirty="0">
              <a:latin typeface="Trebuchet MS" panose="020B0603020202020204" pitchFamily="34" charset="0"/>
            </a:endParaRPr>
          </a:p>
          <a:p>
            <a:pPr algn="just"/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What is the motivational training in Romania and Bulgaria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Psychological Support Services and Motivation of the Unemployed and Employed for Active Behavior on the Labor Market - Romania and Bulgaria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Motivational modules with practical focus - job search channels, motivation letter and CV, job interview - general overview for Romania and Bulgaria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How to distinguish real from fake job advertisement?</a:t>
            </a:r>
            <a:endParaRPr lang="ru-R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6945" y="1971179"/>
            <a:ext cx="8086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US" sz="2000" u="sng" dirty="0">
                <a:latin typeface="Trebuchet MS" panose="020B0603020202020204" pitchFamily="34" charset="0"/>
              </a:rPr>
              <a:t>Recommendations to improve the transition learning-work - general information from both reports – 1 page.</a:t>
            </a:r>
          </a:p>
          <a:p>
            <a:pPr algn="just"/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Development of joint programs for improvement of soft skills oriented to applying for work in the Romania - Bulgaria Cross-border Region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Implementing pilot programs to improve skills by exchanging learners and trainers on both sides of the border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The possibilities of the culinary and restaurant sector to introduce this exchange - existing practices and development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046" y="2081348"/>
            <a:ext cx="80863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000" b="1" dirty="0"/>
              <a:t>Responsible experts</a:t>
            </a:r>
          </a:p>
          <a:p>
            <a:pPr algn="ctr"/>
            <a:endParaRPr lang="lt-LT" sz="2000" b="1" dirty="0"/>
          </a:p>
          <a:p>
            <a:pPr algn="ctr"/>
            <a:r>
              <a:rPr lang="lt-LT" sz="2000" b="1" dirty="0"/>
              <a:t>Irena Erbakanova - Expert Assessment Report II, Dobrich</a:t>
            </a:r>
          </a:p>
          <a:p>
            <a:pPr algn="ctr"/>
            <a:r>
              <a:rPr lang="lt-LT" sz="2000" b="1" dirty="0"/>
              <a:t>Katalin Plode - Expert Assessment Report II, Constanta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2709" y="1567228"/>
            <a:ext cx="81524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spc="-1" dirty="0" smtClean="0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CONSOLIDATED ASSESSMENT</a:t>
            </a:r>
            <a:r>
              <a:rPr lang="bg-BG" sz="3200" b="1" spc="-1" dirty="0" smtClean="0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 </a:t>
            </a:r>
            <a:r>
              <a:rPr lang="bg-BG" sz="3200" b="1" spc="-1" dirty="0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REPORT II</a:t>
            </a:r>
            <a:endParaRPr lang="bg-BG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bg-BG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bg-BG" sz="3200" b="1" spc="-1" dirty="0">
                <a:solidFill>
                  <a:srgbClr val="70AD47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On the state of the Vocational Education and Training institutions, involved in implementation of the relationship between training and work, across the Romania-Bulgaria cross-border region</a:t>
            </a:r>
            <a:endParaRPr lang="bg-BG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928" y="2037280"/>
            <a:ext cx="8086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rebuchet MS" panose="020B0603020202020204" pitchFamily="34" charset="0"/>
              </a:rPr>
              <a:t>The </a:t>
            </a:r>
            <a:r>
              <a:rPr lang="en-US" sz="2000" dirty="0" smtClean="0">
                <a:latin typeface="Trebuchet MS" panose="020B0603020202020204" pitchFamily="34" charset="0"/>
              </a:rPr>
              <a:t>Assessment report </a:t>
            </a:r>
            <a:r>
              <a:rPr lang="en-US" sz="2000" dirty="0">
                <a:latin typeface="Trebuchet MS" panose="020B0603020202020204" pitchFamily="34" charset="0"/>
              </a:rPr>
              <a:t>is intended to bring together the information from the Romanian and Bulgarian expert reports on the state of transition from education to employment in the cross-border region on both sides of the Danube, and </a:t>
            </a:r>
            <a:r>
              <a:rPr lang="en-US" sz="2000" dirty="0" smtClean="0">
                <a:latin typeface="Trebuchet MS" panose="020B0603020202020204" pitchFamily="34" charset="0"/>
              </a:rPr>
              <a:t>it is particularly oriented </a:t>
            </a:r>
            <a:r>
              <a:rPr lang="en-US" sz="2000" dirty="0">
                <a:latin typeface="Trebuchet MS" panose="020B0603020202020204" pitchFamily="34" charset="0"/>
              </a:rPr>
              <a:t>towards the culinary and restaurant sector</a:t>
            </a:r>
            <a:r>
              <a:rPr lang="en-US" sz="2000" dirty="0" smtClean="0">
                <a:latin typeface="Trebuchet MS" panose="020B0603020202020204" pitchFamily="34" charset="0"/>
              </a:rPr>
              <a:t>. </a:t>
            </a:r>
            <a:r>
              <a:rPr lang="en-US" sz="2000" dirty="0">
                <a:latin typeface="Trebuchet MS" panose="020B0603020202020204" pitchFamily="34" charset="0"/>
              </a:rPr>
              <a:t>The information is voluminous and </a:t>
            </a:r>
            <a:r>
              <a:rPr lang="en-US" sz="2000" dirty="0" smtClean="0">
                <a:latin typeface="Trebuchet MS" panose="020B0603020202020204" pitchFamily="34" charset="0"/>
              </a:rPr>
              <a:t>it needs </a:t>
            </a:r>
            <a:r>
              <a:rPr lang="en-US" sz="2000" dirty="0">
                <a:latin typeface="Trebuchet MS" panose="020B0603020202020204" pitchFamily="34" charset="0"/>
              </a:rPr>
              <a:t>to be clarified what proportion of </a:t>
            </a:r>
            <a:r>
              <a:rPr lang="en-US" sz="2000" dirty="0" smtClean="0">
                <a:latin typeface="Trebuchet MS" panose="020B0603020202020204" pitchFamily="34" charset="0"/>
              </a:rPr>
              <a:t>the individual </a:t>
            </a:r>
            <a:r>
              <a:rPr lang="en-US" sz="2000" dirty="0">
                <a:latin typeface="Trebuchet MS" panose="020B0603020202020204" pitchFamily="34" charset="0"/>
              </a:rPr>
              <a:t>papers will be included in </a:t>
            </a:r>
            <a:r>
              <a:rPr lang="en-US" sz="2000" dirty="0" smtClean="0">
                <a:latin typeface="Trebuchet MS" panose="020B0603020202020204" pitchFamily="34" charset="0"/>
              </a:rPr>
              <a:t>consolidated report.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9995" y="1838977"/>
            <a:ext cx="80863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Content of the report: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216000" lvl="0" indent="-216000" algn="ctr">
              <a:buClr>
                <a:srgbClr val="000000"/>
              </a:buClr>
              <a:buFont typeface="StarSymbol"/>
              <a:buAutoNum type="arabicPeriod"/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216000" lvl="0" indent="-216000">
              <a:buClr>
                <a:srgbClr val="000000"/>
              </a:buClr>
              <a:buFont typeface="StarSymbol"/>
              <a:buAutoNum type="arabicPeriod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Objectives and national priorities in vocational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education in Romania and Bulgaria – 6 pages.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216000" lvl="0" indent="-216000">
              <a:buClr>
                <a:srgbClr val="000000"/>
              </a:buClr>
              <a:buFont typeface="StarSymbol"/>
              <a:buAutoNum type="arabicPeriod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Normative Framework in the Vocational Education System for providing the link between Education - Work. Institutions for Vocational Education and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Training in Romania and Bulgaria – 8 pages.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216000" lvl="0" indent="-216000">
              <a:buClr>
                <a:srgbClr val="000000"/>
              </a:buClr>
              <a:buFont typeface="StarSymbol"/>
              <a:buAutoNum type="arabicPeriod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The link between VET and the labor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market – general information, compilation from both reports – 8 pages.</a:t>
            </a:r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046" y="2081348"/>
            <a:ext cx="8086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Content of the report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:</a:t>
            </a:r>
          </a:p>
          <a:p>
            <a:pPr lvl="0" algn="ctr">
              <a:buClr>
                <a:srgbClr val="000000"/>
              </a:buClr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457200" lvl="0" indent="-457200">
              <a:buClr>
                <a:srgbClr val="000000"/>
              </a:buClr>
              <a:buFont typeface="+mj-lt"/>
              <a:buAutoNum type="arabicPeriod" startAt="4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Motivational training of learners in the cross-border region - general information, compilation from both reports – 6 pages.</a:t>
            </a: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457200" lvl="0" indent="-457200">
              <a:buClr>
                <a:srgbClr val="000000"/>
              </a:buClr>
              <a:buFont typeface="+mj-lt"/>
              <a:buAutoNum type="arabicPeriod" startAt="4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Recommendations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to improve the transition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learning-work -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general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information from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both reports – </a:t>
            </a: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1 page.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marL="457200" lvl="0" indent="-457200">
              <a:buClr>
                <a:srgbClr val="000000"/>
              </a:buClr>
              <a:buFont typeface="+mj-lt"/>
              <a:buAutoNum type="arabicPeriod" startAt="4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Conclusion – 1 page.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algn="ctr"/>
            <a:endParaRPr lang="bg-BG" sz="2000" dirty="0" smtClean="0">
              <a:latin typeface="Trebuchet MS" panose="020B0603020202020204" pitchFamily="34" charset="0"/>
            </a:endParaRPr>
          </a:p>
          <a:p>
            <a:pPr marL="457200" indent="-457200" algn="ctr">
              <a:buAutoNum type="arabicPeriod"/>
            </a:pPr>
            <a:endParaRPr lang="bg-BG" sz="2000" dirty="0">
              <a:latin typeface="Trebuchet MS" panose="020B0603020202020204" pitchFamily="34" charset="0"/>
            </a:endParaRPr>
          </a:p>
          <a:p>
            <a:pPr algn="ctr"/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045" y="1984123"/>
            <a:ext cx="79762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u="sng" spc="-1" dirty="0" smtClean="0">
                <a:solidFill>
                  <a:srgbClr val="000000"/>
                </a:solidFill>
                <a:latin typeface="Trebuchet MS"/>
                <a:ea typeface="DejaVu Sans"/>
                <a:cs typeface="DejaVu Sans"/>
              </a:rPr>
              <a:t>Objectives </a:t>
            </a:r>
            <a:r>
              <a:rPr lang="en-US" sz="2000" u="sng" spc="-1" dirty="0">
                <a:solidFill>
                  <a:srgbClr val="000000"/>
                </a:solidFill>
                <a:latin typeface="Trebuchet MS"/>
                <a:ea typeface="DejaVu Sans"/>
                <a:cs typeface="DejaVu Sans"/>
              </a:rPr>
              <a:t>and national priorities in vocational education in Romania and Bulgaria – 6 pages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.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endParaRPr lang="bg-BG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bg-BG" sz="2000" dirty="0" smtClean="0">
              <a:latin typeface="Trebuchet MS" panose="020B0603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Vocational Education and Training Laws in Romania and Bulgaria - Overview of Objectives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Strategies for the Development of Vocational Education and Training in Romania and Bulgaria - Overview of Priorities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A strategy for smart and sustainable growth "Europe 2020" - Overview of priorities</a:t>
            </a:r>
            <a:endParaRPr lang="bg-BG" sz="2000" dirty="0">
              <a:latin typeface="Trebuchet MS" panose="020B0603020202020204" pitchFamily="34" charset="0"/>
            </a:endParaRPr>
          </a:p>
          <a:p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046" y="2081348"/>
            <a:ext cx="80863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0000"/>
              </a:buClr>
              <a:buFont typeface="+mj-lt"/>
              <a:buAutoNum type="arabicPeriod" startAt="2"/>
            </a:pPr>
            <a:r>
              <a:rPr lang="en-US" sz="2000" u="sng" spc="-1" dirty="0">
                <a:solidFill>
                  <a:srgbClr val="000000"/>
                </a:solidFill>
                <a:latin typeface="Trebuchet MS"/>
                <a:ea typeface="DejaVu Sans"/>
                <a:cs typeface="DejaVu Sans"/>
              </a:rPr>
              <a:t>Normative Framework in the Vocational Education System for providing the link between Education - Work. Institutions for Vocational Education and Training in Romania and Bulgaria – 8 pages.</a:t>
            </a:r>
            <a:endParaRPr lang="en-US" sz="2000" u="sng" spc="-1" dirty="0">
              <a:solidFill>
                <a:srgbClr val="000000"/>
              </a:solidFill>
              <a:latin typeface="Arial"/>
              <a:ea typeface="DejaVu Sans"/>
              <a:cs typeface="DejaVu Sans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Legislation in Romania - Overview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Legislation in Bulgaria - Overview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Vocational Education and Training Institutions in Romania - Overview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Vocational Education and Training Institutions in </a:t>
            </a:r>
            <a:r>
              <a:rPr lang="en-US" sz="2000" dirty="0" smtClean="0">
                <a:latin typeface="Trebuchet MS" panose="020B0603020202020204" pitchFamily="34" charset="0"/>
              </a:rPr>
              <a:t>Bulgaria </a:t>
            </a:r>
            <a:r>
              <a:rPr lang="en-US" sz="2000" dirty="0">
                <a:latin typeface="Trebuchet MS" panose="020B0603020202020204" pitchFamily="34" charset="0"/>
              </a:rPr>
              <a:t>- Overview</a:t>
            </a:r>
            <a:endParaRPr lang="bg-BG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7113" y="2477956"/>
            <a:ext cx="8086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Institutions for Formation and Implementation of VET Policy in Romania - Overview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Institutions for Formation and Implementation of VET Policy in Bulgaria - Overview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Stakeholders</a:t>
            </a:r>
            <a:endParaRPr lang="bg-BG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9995" y="1739825"/>
            <a:ext cx="80863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rgbClr val="000000"/>
              </a:buClr>
              <a:buFont typeface="+mj-lt"/>
              <a:buAutoNum type="arabicPeriod" startAt="3"/>
            </a:pPr>
            <a:r>
              <a:rPr lang="en-US" sz="2000" u="sng" spc="-1" dirty="0">
                <a:solidFill>
                  <a:srgbClr val="000000"/>
                </a:solidFill>
                <a:latin typeface="Trebuchet MS"/>
                <a:ea typeface="DejaVu Sans"/>
                <a:cs typeface="DejaVu Sans"/>
              </a:rPr>
              <a:t>The link between VET and the labor market – general information, compilation from both reports – 8 pages.</a:t>
            </a:r>
            <a:endParaRPr lang="bg-BG" sz="2000" u="sng" dirty="0">
              <a:latin typeface="Trebuchet MS" panose="020B0603020202020204" pitchFamily="34" charset="0"/>
            </a:endParaRPr>
          </a:p>
          <a:p>
            <a:pPr algn="just"/>
            <a:endParaRPr lang="ru-RU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Labor Market Components - Overview of Romania and Bulgaria - Employers, Institutions, Jobseekers, Vocational Training Organizations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Labor market - a dynamic and changing system - a general overview for Romania and Bulgaria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Skills of jobseekers - "hard" and "soft" skills - an overview of Romania and Bulgaria</a:t>
            </a:r>
          </a:p>
          <a:p>
            <a:pPr marL="342900" indent="-342900" algn="just">
              <a:buFontTx/>
              <a:buChar char="-"/>
            </a:pPr>
            <a:r>
              <a:rPr lang="en-US" sz="2000" dirty="0">
                <a:latin typeface="Trebuchet MS" panose="020B0603020202020204" pitchFamily="34" charset="0"/>
              </a:rPr>
              <a:t>Statistics on the link between VET and the labor market - Romania and Bulgaria</a:t>
            </a:r>
            <a:endParaRPr lang="ru-R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641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StarSymbol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66</cp:revision>
  <cp:lastPrinted>2018-01-20T07:30:36Z</cp:lastPrinted>
  <dcterms:created xsi:type="dcterms:W3CDTF">2017-09-28T07:08:23Z</dcterms:created>
  <dcterms:modified xsi:type="dcterms:W3CDTF">2018-01-20T07:31:03Z</dcterms:modified>
</cp:coreProperties>
</file>