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74" r:id="rId3"/>
    <p:sldId id="257" r:id="rId4"/>
    <p:sldId id="259" r:id="rId5"/>
    <p:sldId id="261" r:id="rId6"/>
    <p:sldId id="263" r:id="rId7"/>
    <p:sldId id="269" r:id="rId8"/>
    <p:sldId id="264" r:id="rId9"/>
    <p:sldId id="270" r:id="rId10"/>
    <p:sldId id="265" r:id="rId11"/>
    <p:sldId id="271" r:id="rId12"/>
    <p:sldId id="272" r:id="rId13"/>
    <p:sldId id="266" r:id="rId14"/>
    <p:sldId id="273" r:id="rId15"/>
    <p:sldId id="267" r:id="rId16"/>
    <p:sldId id="258" r:id="rId17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9A6A0-58B4-450B-B466-CF985E8D24C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912E-7B2E-4CF6-BEBD-11E72ABB0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03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A97FA-ECAA-4C91-8DD9-7177D47D15AC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6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8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24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6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9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78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17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1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8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77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66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7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/>
              <a:t>19.1.2018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19.1.2018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3"/>
            <a:ext cx="9144000" cy="68465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571" y="2603548"/>
            <a:ext cx="696685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SECOND </a:t>
            </a:r>
            <a:r>
              <a:rPr lang="bg-BG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WORKING MEETING FOR EXPERTS</a:t>
            </a:r>
            <a:endParaRPr lang="bg-BG" sz="3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0" algn="ctr"/>
            <a:r>
              <a:rPr lang="en-US" sz="32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for peer review of the research and development activities</a:t>
            </a: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0" algn="ctr"/>
            <a:r>
              <a:rPr lang="en-US" sz="3200" b="1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Activity 2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3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046" y="1519487"/>
            <a:ext cx="8086381" cy="3350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Vocational Guidance and counseling for employed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rebuchet MS" panose="020B0603020202020204" pitchFamily="34" charset="0"/>
              </a:rPr>
              <a:t>P</a:t>
            </a:r>
            <a:r>
              <a:rPr lang="lt-LT" sz="2000" dirty="0">
                <a:latin typeface="Trebuchet MS" panose="020B0603020202020204" pitchFamily="34" charset="0"/>
              </a:rPr>
              <a:t>ractices</a:t>
            </a:r>
            <a:r>
              <a:rPr lang="en-US" sz="2000" dirty="0">
                <a:latin typeface="Trebuchet MS" panose="020B0603020202020204" pitchFamily="34" charset="0"/>
              </a:rPr>
              <a:t> included</a:t>
            </a:r>
            <a:r>
              <a:rPr lang="lt-LT" sz="2000" dirty="0">
                <a:latin typeface="Trebuchet MS" panose="020B0603020202020204" pitchFamily="34" charset="0"/>
              </a:rPr>
              <a:t> </a:t>
            </a:r>
            <a:r>
              <a:rPr lang="en-US" sz="2000" dirty="0">
                <a:latin typeface="Trebuchet MS" panose="020B0603020202020204" pitchFamily="34" charset="0"/>
              </a:rPr>
              <a:t>so far</a:t>
            </a:r>
            <a:r>
              <a:rPr lang="lt-LT" sz="2000" dirty="0">
                <a:latin typeface="Trebuchet MS" panose="020B0603020202020204" pitchFamily="34" charset="0"/>
              </a:rPr>
              <a:t>- 11, remain - 9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 smtClean="0">
                <a:latin typeface="Trebuchet MS" panose="020B0603020202020204" pitchFamily="34" charset="0"/>
              </a:rPr>
              <a:t>The </a:t>
            </a:r>
            <a:r>
              <a:rPr lang="en-US" sz="2000" dirty="0">
                <a:latin typeface="Trebuchet MS" panose="020B0603020202020204" pitchFamily="34" charset="0"/>
              </a:rPr>
              <a:t>practices are from the following countries: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rebuchet MS" panose="020B0603020202020204" pitchFamily="34" charset="0"/>
              </a:rPr>
              <a:t>Portugal - Center for Judiciary Studies (CEJ)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rebuchet MS" panose="020B0603020202020204" pitchFamily="34" charset="0"/>
              </a:rPr>
              <a:t>Romania and Partners - Institute of Educational Sciences Romania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rebuchet MS" panose="020B0603020202020204" pitchFamily="34" charset="0"/>
              </a:rPr>
              <a:t>Italy - </a:t>
            </a:r>
            <a:r>
              <a:rPr lang="en-US" sz="2000" dirty="0" err="1">
                <a:latin typeface="Trebuchet MS" panose="020B0603020202020204" pitchFamily="34" charset="0"/>
              </a:rPr>
              <a:t>Provincia</a:t>
            </a:r>
            <a:r>
              <a:rPr lang="en-US" sz="2000" dirty="0">
                <a:latin typeface="Trebuchet MS" panose="020B0603020202020204" pitchFamily="34" charset="0"/>
              </a:rPr>
              <a:t> di Grosseto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rebuchet MS" panose="020B0603020202020204" pitchFamily="34" charset="0"/>
              </a:rPr>
              <a:t>Germany - German Judicial Academy (German Judicial Academy) and Trier Conference Center (Conference Center - Trier</a:t>
            </a:r>
            <a:r>
              <a:rPr lang="en-US" sz="2000" dirty="0" smtClean="0">
                <a:latin typeface="Trebuchet MS" panose="020B0603020202020204" pitchFamily="34" charset="0"/>
              </a:rPr>
              <a:t>)</a:t>
            </a: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5080" y="1861010"/>
            <a:ext cx="8086381" cy="237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Vocational Guidance and counseling for </a:t>
            </a:r>
            <a:r>
              <a:rPr lang="en-US" b="1" i="1" u="sng" dirty="0" smtClean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employed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b="1" i="1" u="sng" dirty="0">
              <a:solidFill>
                <a:srgbClr val="FFC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 smtClean="0">
                <a:latin typeface="Trebuchet MS" panose="020B0603020202020204" pitchFamily="34" charset="0"/>
              </a:rPr>
              <a:t>Turkey </a:t>
            </a:r>
            <a:r>
              <a:rPr lang="en-US" sz="2000" dirty="0">
                <a:latin typeface="Trebuchet MS" panose="020B0603020202020204" pitchFamily="34" charset="0"/>
              </a:rPr>
              <a:t>- Career Counseling and Human Resources Development Association - Karder - Turkey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There should be included </a:t>
            </a:r>
            <a:r>
              <a:rPr lang="en-US" sz="2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 </a:t>
            </a:r>
            <a:r>
              <a:rPr lang="en-US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more practices from Romania, 3 from Bulgaria and 1 from other countries</a:t>
            </a:r>
            <a:endParaRPr lang="bg-B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929" y="1752020"/>
            <a:ext cx="8086381" cy="302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>
                <a:solidFill>
                  <a:schemeClr val="accent2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en-US" b="1" i="1" u="sng" dirty="0">
                <a:solidFill>
                  <a:schemeClr val="accent2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assistance in finding work for unemployed people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P</a:t>
            </a:r>
            <a:r>
              <a:rPr lang="lt-LT" dirty="0">
                <a:latin typeface="Trebuchet MS" panose="020B0603020202020204" pitchFamily="34" charset="0"/>
              </a:rPr>
              <a:t>ractices</a:t>
            </a:r>
            <a:r>
              <a:rPr lang="en-US" dirty="0">
                <a:latin typeface="Trebuchet MS" panose="020B0603020202020204" pitchFamily="34" charset="0"/>
              </a:rPr>
              <a:t> included</a:t>
            </a:r>
            <a:r>
              <a:rPr lang="lt-LT" dirty="0">
                <a:latin typeface="Trebuchet MS" panose="020B0603020202020204" pitchFamily="34" charset="0"/>
              </a:rPr>
              <a:t> </a:t>
            </a:r>
            <a:r>
              <a:rPr lang="en-US" dirty="0">
                <a:latin typeface="Trebuchet MS" panose="020B0603020202020204" pitchFamily="34" charset="0"/>
              </a:rPr>
              <a:t>so far </a:t>
            </a:r>
            <a:r>
              <a:rPr lang="lt-LT" dirty="0" smtClean="0">
                <a:latin typeface="Trebuchet MS" panose="020B0603020202020204" pitchFamily="34" charset="0"/>
              </a:rPr>
              <a:t>- </a:t>
            </a:r>
            <a:r>
              <a:rPr lang="lt-LT" dirty="0">
                <a:latin typeface="Trebuchet MS" panose="020B0603020202020204" pitchFamily="34" charset="0"/>
              </a:rPr>
              <a:t>5, remain - 15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>
                <a:latin typeface="Trebuchet MS" panose="020B0603020202020204" pitchFamily="34" charset="0"/>
              </a:rPr>
              <a:t>The practices are from the following countries: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>
                <a:latin typeface="Trebuchet MS" panose="020B0603020202020204" pitchFamily="34" charset="0"/>
              </a:rPr>
              <a:t>Austria - öibf - Österreichisches Institut für Berufsbildungsforschung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>
                <a:latin typeface="Trebuchet MS" panose="020B0603020202020204" pitchFamily="34" charset="0"/>
              </a:rPr>
              <a:t>Austrian Institute for Research on Vocational Training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>
                <a:latin typeface="Trebuchet MS" panose="020B0603020202020204" pitchFamily="34" charset="0"/>
              </a:rPr>
              <a:t>Austria - BEST Institut für berufsbezogene Weiterbildung und </a:t>
            </a:r>
            <a:r>
              <a:rPr lang="lt-LT" dirty="0" err="1">
                <a:latin typeface="Trebuchet MS" panose="020B0603020202020204" pitchFamily="34" charset="0"/>
              </a:rPr>
              <a:t>Personaltraining</a:t>
            </a:r>
            <a:r>
              <a:rPr lang="lt-LT" dirty="0">
                <a:latin typeface="Trebuchet MS" panose="020B0603020202020204" pitchFamily="34" charset="0"/>
              </a:rPr>
              <a:t> </a:t>
            </a:r>
            <a:r>
              <a:rPr lang="lt-LT" dirty="0" err="1" smtClean="0">
                <a:latin typeface="Trebuchet MS" panose="020B0603020202020204" pitchFamily="34" charset="0"/>
              </a:rPr>
              <a:t>GmbH</a:t>
            </a:r>
            <a:endParaRPr lang="lt-LT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3895" y="1542699"/>
            <a:ext cx="8086381" cy="334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>
                <a:solidFill>
                  <a:schemeClr val="accent2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en-US" b="1" i="1" u="sng" dirty="0">
                <a:solidFill>
                  <a:schemeClr val="accent2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assistance in finding work for unemployed people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n-US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 err="1" smtClean="0">
                <a:latin typeface="Trebuchet MS" panose="020B0603020202020204" pitchFamily="34" charset="0"/>
              </a:rPr>
              <a:t>Bulgaria</a:t>
            </a:r>
            <a:r>
              <a:rPr lang="lt-LT" dirty="0" smtClean="0">
                <a:latin typeface="Trebuchet MS" panose="020B0603020202020204" pitchFamily="34" charset="0"/>
              </a:rPr>
              <a:t> </a:t>
            </a:r>
            <a:r>
              <a:rPr lang="lt-LT" dirty="0">
                <a:latin typeface="Trebuchet MS" panose="020B0603020202020204" pitchFamily="34" charset="0"/>
              </a:rPr>
              <a:t>- Professional High School of Construction and Architecture in Pazardzhik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>
                <a:latin typeface="Trebuchet MS" panose="020B0603020202020204" pitchFamily="34" charset="0"/>
              </a:rPr>
              <a:t>Slovenia - The Metropolitan Library in Ljubljana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dirty="0">
                <a:latin typeface="Trebuchet MS" panose="020B0603020202020204" pitchFamily="34" charset="0"/>
              </a:rPr>
              <a:t>Lithuania - Ministry of Education and Science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There should be included </a:t>
            </a:r>
            <a:r>
              <a:rPr lang="lt-LT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 </a:t>
            </a:r>
            <a:r>
              <a:rPr lang="lt-LT" dirty="0">
                <a:solidFill>
                  <a:srgbClr val="FF0000"/>
                </a:solidFill>
                <a:latin typeface="Trebuchet MS" panose="020B0603020202020204" pitchFamily="34" charset="0"/>
              </a:rPr>
              <a:t>more practices from Romania, 4 from Bulgaria and 6 from other countries</a:t>
            </a:r>
            <a:endParaRPr lang="bg-BG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6945" y="1533874"/>
            <a:ext cx="8086381" cy="4211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>
                <a:solidFill>
                  <a:srgbClr val="00B050"/>
                </a:solidFill>
                <a:latin typeface="Trebuchet MS" panose="020B0603020202020204" pitchFamily="34" charset="0"/>
              </a:rPr>
              <a:t>V. </a:t>
            </a:r>
            <a:r>
              <a:rPr lang="en-US" b="1" u="sng" dirty="0">
                <a:solidFill>
                  <a:srgbClr val="00B05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support for people with specific needs and problems</a:t>
            </a:r>
            <a:endParaRPr lang="en-US" b="1" u="sng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P</a:t>
            </a:r>
            <a:r>
              <a:rPr lang="lt-LT" dirty="0">
                <a:latin typeface="Trebuchet MS" panose="020B0603020202020204" pitchFamily="34" charset="0"/>
              </a:rPr>
              <a:t>ractices</a:t>
            </a:r>
            <a:r>
              <a:rPr lang="en-US" dirty="0">
                <a:latin typeface="Trebuchet MS" panose="020B0603020202020204" pitchFamily="34" charset="0"/>
              </a:rPr>
              <a:t> included</a:t>
            </a:r>
            <a:r>
              <a:rPr lang="lt-LT" dirty="0">
                <a:latin typeface="Trebuchet MS" panose="020B0603020202020204" pitchFamily="34" charset="0"/>
              </a:rPr>
              <a:t> </a:t>
            </a:r>
            <a:r>
              <a:rPr lang="en-US" dirty="0">
                <a:latin typeface="Trebuchet MS" panose="020B0603020202020204" pitchFamily="34" charset="0"/>
              </a:rPr>
              <a:t>so far </a:t>
            </a:r>
            <a:r>
              <a:rPr lang="en-US" dirty="0" smtClean="0">
                <a:latin typeface="Trebuchet MS" panose="020B0603020202020204" pitchFamily="34" charset="0"/>
              </a:rPr>
              <a:t>- </a:t>
            </a:r>
            <a:r>
              <a:rPr lang="en-US" dirty="0">
                <a:latin typeface="Trebuchet MS" panose="020B0603020202020204" pitchFamily="34" charset="0"/>
              </a:rPr>
              <a:t>5, remain - 15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The practices are from the following countries: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Municipality of </a:t>
            </a:r>
            <a:r>
              <a:rPr lang="en-US" dirty="0" err="1">
                <a:latin typeface="Trebuchet MS" panose="020B0603020202020204" pitchFamily="34" charset="0"/>
              </a:rPr>
              <a:t>Veliko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Tarnovo</a:t>
            </a:r>
            <a:endParaRPr lang="en-US" dirty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National Federation of Employers of Disabled People (NFRI)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Association "Child and Space"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Austria - </a:t>
            </a:r>
            <a:r>
              <a:rPr lang="en-US" dirty="0" err="1">
                <a:latin typeface="Trebuchet MS" panose="020B0603020202020204" pitchFamily="34" charset="0"/>
              </a:rPr>
              <a:t>Verein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freiraum</a:t>
            </a:r>
            <a:endParaRPr lang="en-US" dirty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Austria - </a:t>
            </a:r>
            <a:r>
              <a:rPr lang="en-US" dirty="0" err="1">
                <a:latin typeface="Trebuchet MS" panose="020B0603020202020204" pitchFamily="34" charset="0"/>
              </a:rPr>
              <a:t>Assossiation</a:t>
            </a:r>
            <a:r>
              <a:rPr lang="en-US" dirty="0">
                <a:latin typeface="Trebuchet MS" panose="020B0603020202020204" pitchFamily="34" charset="0"/>
              </a:rPr>
              <a:t> "Project Integration </a:t>
            </a:r>
            <a:r>
              <a:rPr lang="en-US" dirty="0" err="1">
                <a:latin typeface="Trebuchet MS" panose="020B0603020202020204" pitchFamily="34" charset="0"/>
              </a:rPr>
              <a:t>Hause</a:t>
            </a:r>
            <a:r>
              <a:rPr lang="en-US" dirty="0">
                <a:latin typeface="Trebuchet MS" panose="020B0603020202020204" pitchFamily="34" charset="0"/>
              </a:rPr>
              <a:t>"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There should be included </a:t>
            </a:r>
            <a:r>
              <a:rPr 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 </a:t>
            </a: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more practices from Romania, 2 from Bulgaria and 8 from other countries</a:t>
            </a:r>
            <a:endParaRPr lang="ru-RU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046" y="2081348"/>
            <a:ext cx="80863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Responsible experts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err="1"/>
              <a:t>Asya</a:t>
            </a:r>
            <a:r>
              <a:rPr lang="en-US" sz="2000" b="1" dirty="0"/>
              <a:t> </a:t>
            </a:r>
            <a:r>
              <a:rPr lang="en-US" sz="2000" b="1" dirty="0" err="1"/>
              <a:t>Atanasova</a:t>
            </a:r>
            <a:r>
              <a:rPr lang="en-US" sz="2000" b="1" dirty="0"/>
              <a:t> - Expert in the Preparation of </a:t>
            </a:r>
            <a:r>
              <a:rPr lang="en-US" sz="2000" b="1" dirty="0" smtClean="0"/>
              <a:t>the </a:t>
            </a:r>
            <a:r>
              <a:rPr lang="en-US" sz="2000" b="1" dirty="0"/>
              <a:t>Good </a:t>
            </a:r>
            <a:r>
              <a:rPr lang="en-US" sz="2000" b="1" dirty="0" smtClean="0"/>
              <a:t>Practice Compendium, </a:t>
            </a:r>
            <a:r>
              <a:rPr lang="en-US" sz="2000" b="1" dirty="0"/>
              <a:t>Dobrich</a:t>
            </a:r>
          </a:p>
          <a:p>
            <a:pPr algn="ctr"/>
            <a:r>
              <a:rPr lang="en-US" sz="2000" b="1" dirty="0"/>
              <a:t>Alina </a:t>
            </a:r>
            <a:r>
              <a:rPr lang="en-US" sz="2000" b="1" dirty="0" err="1"/>
              <a:t>Mihalache</a:t>
            </a:r>
            <a:r>
              <a:rPr lang="en-US" sz="2000" b="1" dirty="0"/>
              <a:t> - Expert in the Preparation of the Good Practice Compendium</a:t>
            </a:r>
            <a:r>
              <a:rPr lang="en-US" sz="2000" b="1" dirty="0" smtClean="0"/>
              <a:t>, </a:t>
            </a:r>
            <a:r>
              <a:rPr lang="en-US" sz="2000" b="1" dirty="0"/>
              <a:t>Constanta</a:t>
            </a:r>
            <a:endParaRPr lang="bg-BG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8595" y="1523161"/>
            <a:ext cx="6723017" cy="415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400" dirty="0" smtClean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CONSOLIDATED GOOD </a:t>
            </a:r>
            <a:r>
              <a:rPr lang="en-US" sz="5400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COMPENDIUM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400" b="1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 institutions can be more effective in implementing the relationship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- work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063" y="1684741"/>
            <a:ext cx="80863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rebuchet MS" panose="020B0603020202020204" pitchFamily="34" charset="0"/>
              </a:rPr>
              <a:t>The </a:t>
            </a:r>
            <a:r>
              <a:rPr lang="en-US" sz="2000" dirty="0" smtClean="0">
                <a:latin typeface="Trebuchet MS" panose="020B0603020202020204" pitchFamily="34" charset="0"/>
              </a:rPr>
              <a:t>Good Practices Compendium </a:t>
            </a:r>
            <a:r>
              <a:rPr lang="en-US" sz="2000" dirty="0">
                <a:latin typeface="Trebuchet MS" panose="020B0603020202020204" pitchFamily="34" charset="0"/>
              </a:rPr>
              <a:t>should contain at least 20 practices of each type.</a:t>
            </a:r>
          </a:p>
          <a:p>
            <a:pPr algn="just"/>
            <a:endParaRPr lang="en-US" sz="2000" dirty="0">
              <a:latin typeface="Trebuchet MS" panose="020B0603020202020204" pitchFamily="34" charset="0"/>
            </a:endParaRP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Five thematic areas </a:t>
            </a:r>
            <a:r>
              <a:rPr lang="en-US" sz="2000" dirty="0" smtClean="0">
                <a:latin typeface="Trebuchet MS" panose="020B0603020202020204" pitchFamily="34" charset="0"/>
              </a:rPr>
              <a:t>have </a:t>
            </a:r>
            <a:r>
              <a:rPr lang="en-US" sz="2000" dirty="0">
                <a:latin typeface="Trebuchet MS" panose="020B0603020202020204" pitchFamily="34" charset="0"/>
              </a:rPr>
              <a:t>been </a:t>
            </a:r>
            <a:r>
              <a:rPr lang="en-US" sz="2000" dirty="0" smtClean="0">
                <a:latin typeface="Trebuchet MS" panose="020B0603020202020204" pitchFamily="34" charset="0"/>
              </a:rPr>
              <a:t>identified </a:t>
            </a:r>
            <a:r>
              <a:rPr lang="en-US" sz="2000" dirty="0">
                <a:latin typeface="Trebuchet MS" panose="020B0603020202020204" pitchFamily="34" charset="0"/>
              </a:rPr>
              <a:t>for the </a:t>
            </a:r>
            <a:r>
              <a:rPr lang="en-US" sz="2000" dirty="0" smtClean="0">
                <a:latin typeface="Trebuchet MS" panose="020B0603020202020204" pitchFamily="34" charset="0"/>
              </a:rPr>
              <a:t>research </a:t>
            </a:r>
            <a:r>
              <a:rPr lang="en-US" sz="2000" dirty="0">
                <a:latin typeface="Trebuchet MS" panose="020B0603020202020204" pitchFamily="34" charset="0"/>
              </a:rPr>
              <a:t>of good </a:t>
            </a:r>
            <a:r>
              <a:rPr lang="en-US" sz="2000" dirty="0" smtClean="0">
                <a:latin typeface="Trebuchet MS" panose="020B0603020202020204" pitchFamily="34" charset="0"/>
              </a:rPr>
              <a:t>practices.</a:t>
            </a:r>
            <a:endParaRPr lang="en-US" sz="2000" dirty="0">
              <a:latin typeface="Trebuchet MS" panose="020B0603020202020204" pitchFamily="34" charset="0"/>
            </a:endParaRPr>
          </a:p>
          <a:p>
            <a:pPr algn="just"/>
            <a:endParaRPr lang="en-US" sz="2000" dirty="0">
              <a:latin typeface="Trebuchet MS" panose="020B0603020202020204" pitchFamily="34" charset="0"/>
            </a:endParaRP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The final version of the </a:t>
            </a:r>
            <a:r>
              <a:rPr lang="en-US" sz="2000" dirty="0" smtClean="0">
                <a:latin typeface="Trebuchet MS" panose="020B0603020202020204" pitchFamily="34" charset="0"/>
              </a:rPr>
              <a:t>Compendium </a:t>
            </a:r>
            <a:r>
              <a:rPr lang="en-US" sz="2000" dirty="0">
                <a:latin typeface="Trebuchet MS" panose="020B0603020202020204" pitchFamily="34" charset="0"/>
              </a:rPr>
              <a:t>must contain at least 100 practices for the transition education-employment.</a:t>
            </a:r>
          </a:p>
          <a:p>
            <a:pPr algn="just"/>
            <a:endParaRPr lang="en-US" sz="2000" dirty="0">
              <a:latin typeface="Trebuchet MS" panose="020B0603020202020204" pitchFamily="34" charset="0"/>
            </a:endParaRP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The practices are from the European Union and beyond, and at least 5 practices of a kind are from Romania and Bulgaria.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9996" y="1695758"/>
            <a:ext cx="808638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Practices by type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Education for Secondary School Students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Labor Market for Students in Higher Education Institutions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counseling for employed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assistance in finding work for unemployed people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support for people with specific needs and problems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4063" y="1640673"/>
            <a:ext cx="80863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Tx/>
              <a:buAutoNum type="romanUcPeriod"/>
            </a:pP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and Education for Secondary School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endParaRPr lang="bg-BG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n-US" sz="2000" b="1" u="sng" dirty="0">
              <a:solidFill>
                <a:schemeClr val="accent6"/>
              </a:solidFill>
            </a:endParaRP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Practices included so far - 13, remain - 7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The practices are from the following countries:</a:t>
            </a: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Bulgaria - Civil Education Foundation "MOST Bulgaria"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Bulgaria - School for Career and Social Skills, Municipal Children's Complex - Plovdiv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Bulgaria - Foundation "Dreams in Action"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United Kingdom - Schools Ahead Partnership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United Kingdom - Student Advice Hub, Leeds City College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Italy - Junior Achievement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Italy - Plan Your Future Project</a:t>
            </a:r>
            <a:endParaRPr lang="bg-BG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4063" y="1640673"/>
            <a:ext cx="808638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Tx/>
              <a:buAutoNum type="romanUcPeriod"/>
            </a:pP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Education for Secondary School Students</a:t>
            </a:r>
            <a:endParaRPr lang="bg-BG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latin typeface="Trebuchet MS" panose="020B0603020202020204" pitchFamily="34" charset="0"/>
              </a:rPr>
              <a:t>The </a:t>
            </a:r>
            <a:r>
              <a:rPr lang="en-US" dirty="0">
                <a:latin typeface="Trebuchet MS" panose="020B0603020202020204" pitchFamily="34" charset="0"/>
              </a:rPr>
              <a:t>practices are from the following countries:</a:t>
            </a: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Greece - Center for Career Counseling and Vocational Guidance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Serbia - Belgrade open school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Norway - Mo and </a:t>
            </a:r>
            <a:r>
              <a:rPr lang="en-US" dirty="0" err="1">
                <a:latin typeface="Trebuchet MS" panose="020B0603020202020204" pitchFamily="34" charset="0"/>
              </a:rPr>
              <a:t>Jølster</a:t>
            </a:r>
            <a:r>
              <a:rPr lang="en-US" dirty="0">
                <a:latin typeface="Trebuchet MS" panose="020B0603020202020204" pitchFamily="34" charset="0"/>
              </a:rPr>
              <a:t> Upper Secondary School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Slovakia - Secondary Grammar School </a:t>
            </a:r>
            <a:r>
              <a:rPr lang="en-US" dirty="0" err="1">
                <a:latin typeface="Trebuchet MS" panose="020B0603020202020204" pitchFamily="34" charset="0"/>
              </a:rPr>
              <a:t>Trebisovska</a:t>
            </a:r>
            <a:endParaRPr lang="en-US" dirty="0">
              <a:latin typeface="Trebuchet MS" panose="020B0603020202020204" pitchFamily="34" charset="0"/>
            </a:endParaRP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Turkey - </a:t>
            </a:r>
            <a:r>
              <a:rPr lang="en-US" dirty="0" err="1">
                <a:latin typeface="Trebuchet MS" panose="020B0603020202020204" pitchFamily="34" charset="0"/>
              </a:rPr>
              <a:t>Bogazici</a:t>
            </a:r>
            <a:r>
              <a:rPr lang="en-US" dirty="0">
                <a:latin typeface="Trebuchet MS" panose="020B0603020202020204" pitchFamily="34" charset="0"/>
              </a:rPr>
              <a:t> University</a:t>
            </a:r>
          </a:p>
          <a:p>
            <a:pPr algn="just"/>
            <a:r>
              <a:rPr lang="en-US" dirty="0">
                <a:latin typeface="Trebuchet MS" panose="020B0603020202020204" pitchFamily="34" charset="0"/>
              </a:rPr>
              <a:t>Finland - Finnish Institute for Educational Research</a:t>
            </a:r>
          </a:p>
          <a:p>
            <a:pPr algn="just"/>
            <a:endParaRPr lang="en-US" dirty="0">
              <a:latin typeface="Trebuchet MS" panose="020B0603020202020204" pitchFamily="34" charset="0"/>
            </a:endParaRPr>
          </a:p>
          <a:p>
            <a:pPr algn="just"/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There should </a:t>
            </a:r>
            <a:r>
              <a:rPr 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be included </a:t>
            </a: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5 more practices from Romania and 2 from Bulgaria</a:t>
            </a:r>
            <a:endParaRPr lang="bg-BG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5080" y="1585588"/>
            <a:ext cx="8086381" cy="356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Labor Market for Students in Higher Education Institutions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Trebuchet MS" panose="020B0603020202020204" pitchFamily="34" charset="0"/>
              </a:rPr>
              <a:t>Practices included so </a:t>
            </a:r>
            <a:r>
              <a:rPr lang="en-US" dirty="0">
                <a:latin typeface="Trebuchet MS" panose="020B0603020202020204" pitchFamily="34" charset="0"/>
              </a:rPr>
              <a:t>far </a:t>
            </a:r>
            <a:r>
              <a:rPr lang="en-US" dirty="0" smtClean="0">
                <a:latin typeface="Trebuchet MS" panose="020B0603020202020204" pitchFamily="34" charset="0"/>
              </a:rPr>
              <a:t>– 10, </a:t>
            </a:r>
            <a:r>
              <a:rPr lang="en-US" dirty="0">
                <a:latin typeface="Trebuchet MS" panose="020B0603020202020204" pitchFamily="34" charset="0"/>
              </a:rPr>
              <a:t>remain - </a:t>
            </a:r>
            <a:r>
              <a:rPr lang="en-US" dirty="0" smtClean="0">
                <a:latin typeface="Trebuchet MS" panose="020B0603020202020204" pitchFamily="34" charset="0"/>
              </a:rPr>
              <a:t>10</a:t>
            </a:r>
            <a:endParaRPr lang="en-US" dirty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The practices are from the following countries: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Career Consulting Center </a:t>
            </a:r>
            <a:r>
              <a:rPr lang="en-US" dirty="0" err="1">
                <a:latin typeface="Trebuchet MS" panose="020B0603020202020204" pitchFamily="34" charset="0"/>
              </a:rPr>
              <a:t>Selfinvest</a:t>
            </a:r>
            <a:endParaRPr lang="en-US" dirty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University of Architecture, Civil Engineering and Geodesy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University of Economics - Varna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Bulgaria - Ruse University "Angel </a:t>
            </a:r>
            <a:r>
              <a:rPr lang="en-US" dirty="0" err="1">
                <a:latin typeface="Trebuchet MS" panose="020B0603020202020204" pitchFamily="34" charset="0"/>
              </a:rPr>
              <a:t>Kanchev</a:t>
            </a:r>
            <a:r>
              <a:rPr lang="en-US" dirty="0">
                <a:latin typeface="Trebuchet MS" panose="020B0603020202020204" pitchFamily="34" charset="0"/>
              </a:rPr>
              <a:t>"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latin typeface="Trebuchet MS" panose="020B0603020202020204" pitchFamily="34" charset="0"/>
              </a:rPr>
              <a:t>Germany - The University of the Federal Employment Agency (</a:t>
            </a:r>
            <a:r>
              <a:rPr lang="en-US" dirty="0" err="1">
                <a:latin typeface="Trebuchet MS" panose="020B0603020202020204" pitchFamily="34" charset="0"/>
              </a:rPr>
              <a:t>HdBA</a:t>
            </a:r>
            <a:r>
              <a:rPr lang="en-US" dirty="0">
                <a:latin typeface="Trebuchet MS" panose="020B0603020202020204" pitchFamily="34" charset="0"/>
              </a:rPr>
              <a:t>)</a:t>
            </a:r>
            <a:endParaRPr lang="bg-BG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4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5080" y="1585588"/>
            <a:ext cx="8086381" cy="4683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Guidance and Labor Market for Students in Higher Education Institutions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rebuchet MS" panose="020B0603020202020204" pitchFamily="34" charset="0"/>
              </a:rPr>
              <a:t>Practices included so </a:t>
            </a:r>
            <a:r>
              <a:rPr lang="en-US" dirty="0">
                <a:latin typeface="Trebuchet MS" panose="020B0603020202020204" pitchFamily="34" charset="0"/>
              </a:rPr>
              <a:t>far </a:t>
            </a:r>
            <a:r>
              <a:rPr lang="en-US" dirty="0" smtClean="0">
                <a:latin typeface="Trebuchet MS" panose="020B0603020202020204" pitchFamily="34" charset="0"/>
              </a:rPr>
              <a:t>– 10, </a:t>
            </a:r>
            <a:r>
              <a:rPr lang="en-US" dirty="0">
                <a:latin typeface="Trebuchet MS" panose="020B0603020202020204" pitchFamily="34" charset="0"/>
              </a:rPr>
              <a:t>remain - 10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</a:rPr>
              <a:t>The practices are from the following countries: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</a:rPr>
              <a:t>USA - University of Pennsylvania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</a:rPr>
              <a:t>USA - DePaul University Career Center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</a:rPr>
              <a:t>Italy - University of </a:t>
            </a:r>
            <a:r>
              <a:rPr lang="en-US" dirty="0" err="1">
                <a:latin typeface="Trebuchet MS" panose="020B0603020202020204" pitchFamily="34" charset="0"/>
              </a:rPr>
              <a:t>Padova</a:t>
            </a:r>
            <a:endParaRPr lang="en-US" dirty="0">
              <a:latin typeface="Trebuchet MS" panose="020B0603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</a:rPr>
              <a:t>Greece - Thessaloniki University "</a:t>
            </a:r>
            <a:r>
              <a:rPr lang="en-US" dirty="0" err="1">
                <a:latin typeface="Trebuchet MS" panose="020B0603020202020204" pitchFamily="34" charset="0"/>
              </a:rPr>
              <a:t>Aristoteleio</a:t>
            </a:r>
            <a:r>
              <a:rPr lang="en-US" dirty="0">
                <a:latin typeface="Trebuchet MS" panose="020B0603020202020204" pitchFamily="34" charset="0"/>
              </a:rPr>
              <a:t>"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</a:rPr>
              <a:t>Greece - University of Macedonia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There should be included </a:t>
            </a:r>
            <a:r>
              <a:rPr 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 </a:t>
            </a: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more practices from Romania, 1 from Bulgaria and 4 from other countries</a:t>
            </a:r>
            <a:endParaRPr lang="bg-BG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046" y="1541521"/>
            <a:ext cx="8086381" cy="4211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Vocational Guidance and counseling for employed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000" dirty="0">
                <a:latin typeface="Trebuchet MS" panose="020B0603020202020204" pitchFamily="34" charset="0"/>
              </a:rPr>
              <a:t>P</a:t>
            </a:r>
            <a:r>
              <a:rPr lang="lt-LT" sz="2000" dirty="0" smtClean="0">
                <a:latin typeface="Trebuchet MS" panose="020B0603020202020204" pitchFamily="34" charset="0"/>
              </a:rPr>
              <a:t>ractices</a:t>
            </a:r>
            <a:r>
              <a:rPr lang="en-US" sz="2000" dirty="0" smtClean="0">
                <a:latin typeface="Trebuchet MS" panose="020B0603020202020204" pitchFamily="34" charset="0"/>
              </a:rPr>
              <a:t> included</a:t>
            </a:r>
            <a:r>
              <a:rPr lang="lt-LT" sz="2000" dirty="0" smtClean="0">
                <a:latin typeface="Trebuchet MS" panose="020B0603020202020204" pitchFamily="34" charset="0"/>
              </a:rPr>
              <a:t> </a:t>
            </a:r>
            <a:r>
              <a:rPr lang="en-US" sz="2000" dirty="0" smtClean="0">
                <a:latin typeface="Trebuchet MS" panose="020B0603020202020204" pitchFamily="34" charset="0"/>
              </a:rPr>
              <a:t>so far</a:t>
            </a:r>
            <a:r>
              <a:rPr lang="lt-LT" sz="2000" dirty="0" smtClean="0">
                <a:latin typeface="Trebuchet MS" panose="020B0603020202020204" pitchFamily="34" charset="0"/>
              </a:rPr>
              <a:t>- </a:t>
            </a:r>
            <a:r>
              <a:rPr lang="lt-LT" sz="2000" dirty="0">
                <a:latin typeface="Trebuchet MS" panose="020B0603020202020204" pitchFamily="34" charset="0"/>
              </a:rPr>
              <a:t>11, remain - 9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The practices are from the following countries: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Iceland - Education and Training Services Center (ETSC)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Bulgaria and Austria - VIFI Bulgaria EOOD and Economic Assistance Institute of the Austrian Federal Economic Chamber (VIFI Austria)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Bulgaria - Regional Library "P. R. Slaveykov ", Veliko Tarnovo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Austria - Ibw - Institut für Bildungsforschung der Wirtschaf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Romania - Ministry of Communications and Information Society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lt-LT" sz="2000" dirty="0">
                <a:latin typeface="Trebuchet MS" panose="020B0603020202020204" pitchFamily="34" charset="0"/>
              </a:rPr>
              <a:t>The Netherlands - Training and Study Center for Judiciary (SSR)</a:t>
            </a:r>
            <a:endParaRPr lang="ru-RU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894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98</cp:revision>
  <cp:lastPrinted>2018-01-19T15:02:00Z</cp:lastPrinted>
  <dcterms:created xsi:type="dcterms:W3CDTF">2017-09-28T07:08:23Z</dcterms:created>
  <dcterms:modified xsi:type="dcterms:W3CDTF">2018-01-19T15:09:47Z</dcterms:modified>
</cp:coreProperties>
</file>