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9"/>
  </p:notesMasterIdLst>
  <p:handoutMasterIdLst>
    <p:handoutMasterId r:id="rId10"/>
  </p:handoutMasterIdLst>
  <p:sldIdLst>
    <p:sldId id="262" r:id="rId3"/>
    <p:sldId id="257" r:id="rId4"/>
    <p:sldId id="259" r:id="rId5"/>
    <p:sldId id="260" r:id="rId6"/>
    <p:sldId id="261" r:id="rId7"/>
    <p:sldId id="258" r:id="rId8"/>
  </p:sldIdLst>
  <p:sldSz cx="9144000" cy="6858000" type="screen4x3"/>
  <p:notesSz cx="6735763" cy="98663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A186D-2B90-412D-9145-1DDCCD9A3212}" type="datetime6">
              <a:rPr lang="bg-BG" smtClean="0"/>
              <a:t>януари 18 г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F61C3-43AD-45DD-AF7A-92739E8D1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8849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E9BAC-C089-4E84-8BC7-4EBD9DF2955D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CBF02-2741-4DA5-AE12-D33514611A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785426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CBF02-2741-4DA5-AE12-D33514611A38}" type="slidenum">
              <a:rPr lang="bg-BG" smtClean="0">
                <a:solidFill>
                  <a:prstClr val="black"/>
                </a:solidFill>
              </a:rPr>
              <a:pPr/>
              <a:t>1</a:t>
            </a:fld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532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B535-2BA6-49EC-B292-FE6C72074190}" type="datetime1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970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8EF7-5375-49FF-A426-A4B312ED6522}" type="datetime1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729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306F0-79DB-4548-A653-00E25B3BABAB}" type="datetime1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4312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955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521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52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019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02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865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58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55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8525-1AA4-47DA-A49B-6E25FA62F833}" type="datetime1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5308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87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342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0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A354-E911-4B7F-B71D-03B9B6C1C226}" type="datetime1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622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FD5A-ABF6-47EB-A8A5-80FF0A7F027B}" type="datetime1">
              <a:rPr lang="bg-BG" smtClean="0"/>
              <a:t>20.1.2018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179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3B5E-F6B4-42F4-ACDE-44EAAC042E97}" type="datetime1">
              <a:rPr lang="bg-BG" smtClean="0"/>
              <a:t>20.1.2018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064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42A9-3073-4C7E-87B7-6FD48DAF951C}" type="datetime1">
              <a:rPr lang="bg-BG" smtClean="0"/>
              <a:t>20.1.2018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649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F95F-63EE-4B69-A292-C369489686BD}" type="datetime1">
              <a:rPr lang="bg-BG" smtClean="0"/>
              <a:t>20.1.2018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396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5017-7B6F-4102-A77D-D8FFD8EE2776}" type="datetime1">
              <a:rPr lang="bg-BG" smtClean="0"/>
              <a:t>20.1.2018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38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64B3-5BFA-476A-8448-84D0C8DBE240}" type="datetime1">
              <a:rPr lang="bg-BG" smtClean="0"/>
              <a:t>20.1.2018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636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A39EE-84E6-4CA3-97FE-C55029F77ED4}" type="datetime1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03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82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3"/>
            <a:ext cx="9144000" cy="68465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88571" y="2669649"/>
            <a:ext cx="6966857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WORKING MEETING FOR EXPERTS</a:t>
            </a:r>
            <a:endParaRPr lang="en-US" sz="32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lvl="0" algn="ctr"/>
            <a:endParaRPr lang="en-US" sz="300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Trebuchet MS"/>
              <a:ea typeface="DejaVu Sans"/>
              <a:cs typeface="DejaVu Sans"/>
            </a:endParaRPr>
          </a:p>
          <a:p>
            <a:pPr lvl="0" algn="ctr"/>
            <a:endParaRPr lang="en-US" sz="300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Trebuchet MS"/>
              <a:ea typeface="DejaVu Sans"/>
              <a:cs typeface="DejaVu Sans"/>
            </a:endParaRPr>
          </a:p>
          <a:p>
            <a:pPr lvl="0" algn="ctr"/>
            <a:endParaRPr lang="en-US" sz="300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Trebuchet MS"/>
              <a:ea typeface="DejaVu Sans"/>
              <a:cs typeface="DejaVu Sans"/>
            </a:endParaRPr>
          </a:p>
          <a:p>
            <a:pPr lvl="0" algn="ctr"/>
            <a:r>
              <a:rPr lang="en-US" sz="3200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for peer review of the research and development activities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lvl="0" algn="ctr"/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lvl="0" algn="ctr"/>
            <a:r>
              <a:rPr lang="en-US" sz="3200" b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Activity 2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53557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25714" y="1721464"/>
            <a:ext cx="672301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bg-BG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lvl="0" algn="ctr"/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REGIONAL ACTION PLAN </a:t>
            </a:r>
            <a:endParaRPr lang="bg-BG" sz="2400" b="1" dirty="0" smtClean="0">
              <a:solidFill>
                <a:srgbClr val="70AD47"/>
              </a:solidFill>
              <a:latin typeface="Trebuchet MS" panose="020B0603020202020204" pitchFamily="34" charset="0"/>
            </a:endParaRPr>
          </a:p>
          <a:p>
            <a:pPr lvl="0" algn="ctr"/>
            <a:endParaRPr lang="bg-BG" sz="2400" b="1" dirty="0" smtClean="0">
              <a:solidFill>
                <a:srgbClr val="70AD47"/>
              </a:solidFill>
              <a:latin typeface="Trebuchet MS" panose="020B0603020202020204" pitchFamily="34" charset="0"/>
            </a:endParaRPr>
          </a:p>
          <a:p>
            <a:pPr lvl="0" algn="ctr"/>
            <a:endParaRPr lang="bg-BG" sz="2400" b="1" dirty="0" smtClean="0">
              <a:solidFill>
                <a:srgbClr val="70AD47"/>
              </a:solidFill>
              <a:latin typeface="Trebuchet MS" panose="020B0603020202020204" pitchFamily="34" charset="0"/>
            </a:endParaRPr>
          </a:p>
          <a:p>
            <a:pPr lvl="0" algn="ctr"/>
            <a:endParaRPr lang="bg-BG" sz="2400" b="1" dirty="0">
              <a:solidFill>
                <a:srgbClr val="70AD47"/>
              </a:solidFill>
              <a:latin typeface="Trebuchet MS" panose="020B0603020202020204" pitchFamily="34" charset="0"/>
            </a:endParaRPr>
          </a:p>
          <a:p>
            <a:pPr lvl="0" algn="ctr"/>
            <a:endParaRPr lang="bg-BG" sz="2400" b="1" dirty="0" smtClean="0">
              <a:solidFill>
                <a:srgbClr val="00B0F0"/>
              </a:solidFill>
              <a:latin typeface="Trebuchet MS" panose="020B0603020202020204" pitchFamily="34" charset="0"/>
            </a:endParaRPr>
          </a:p>
          <a:p>
            <a:pPr lvl="0" algn="ctr"/>
            <a:r>
              <a:rPr lang="en-US" sz="24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for </a:t>
            </a:r>
            <a:r>
              <a:rPr lang="en-US" sz="2400" b="1" dirty="0">
                <a:solidFill>
                  <a:srgbClr val="00B0F0"/>
                </a:solidFill>
                <a:latin typeface="Trebuchet MS" panose="020B0603020202020204" pitchFamily="34" charset="0"/>
              </a:rPr>
              <a:t>Encouraging Sustainable Job Creation and Work-Based Learning in the culinary and restaurant sectors in the RO-BG CB Region </a:t>
            </a:r>
            <a:endParaRPr lang="bg-BG" sz="2400" b="1" dirty="0">
              <a:solidFill>
                <a:srgbClr val="00B0F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10159" y="1710447"/>
            <a:ext cx="6588087" cy="3747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n-US" sz="22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</a:t>
            </a:r>
            <a:endParaRPr lang="en-US" sz="20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Introduction.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 Policies - 2014-2020: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₋"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 employment policy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₋"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Employment Policy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₋"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employment policy</a:t>
            </a:r>
          </a:p>
          <a:p>
            <a:pPr lvl="0" algn="just">
              <a:lnSpc>
                <a:spcPct val="107000"/>
              </a:lnSpc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Economic situation of the Romania - Bulgaria Cross-Border Region - overview on the basis of the Assessment Report I</a:t>
            </a:r>
          </a:p>
          <a:p>
            <a:pPr lvl="0" algn="just">
              <a:lnSpc>
                <a:spcPct val="107000"/>
              </a:lnSpc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Economic Situation of the Restaurant and Culinary Sector in the Trans-border Region of Dobrich, Constanta - overview on the basis of Evaluation Report II</a:t>
            </a:r>
          </a:p>
        </p:txBody>
      </p:sp>
    </p:spTree>
    <p:extLst>
      <p:ext uri="{BB962C8B-B14F-4D97-AF65-F5344CB8AC3E}">
        <p14:creationId xmlns:p14="http://schemas.microsoft.com/office/powerpoint/2010/main" val="21263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25714" y="1721464"/>
            <a:ext cx="6723017" cy="437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State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Vocational Training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Education Organizations in Romania - Bulgaria Cross-Border Region with an emphasis on tourism sector - culinary and restaurant industry - overview on the basis of Evaluation Report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</a:p>
          <a:p>
            <a:pPr lvl="0" algn="just">
              <a:lnSpc>
                <a:spcPct val="107000"/>
              </a:lnSpc>
            </a:pP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 market - region characteristics, state and opportunities for development - overview on the basis of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 II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Measures to support sustainable employment through training in the Romanian-Romanian border region, focusing on the culinary and restaurant sector - on the basis of the activities envisaged in the project and according to the priorities of the two countries: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66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3680" y="2040953"/>
            <a:ext cx="6723017" cy="2710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Trebuchet MS" panose="020B0603020202020204" pitchFamily="34" charset="0"/>
              <a:buChar char="-"/>
            </a:pP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Joint training programs</a:t>
            </a:r>
          </a:p>
          <a:p>
            <a:pPr marL="342900" lvl="0" indent="-342900" algn="just">
              <a:lnSpc>
                <a:spcPct val="107000"/>
              </a:lnSpc>
              <a:buFont typeface="Trebuchet MS" panose="020B0603020202020204" pitchFamily="34" charset="0"/>
              <a:buChar char="-"/>
            </a:pP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 for recognition of skills</a:t>
            </a:r>
          </a:p>
          <a:p>
            <a:pPr marL="342900" lvl="0" indent="-342900" algn="just">
              <a:lnSpc>
                <a:spcPct val="107000"/>
              </a:lnSpc>
              <a:buFont typeface="Trebuchet MS" panose="020B0603020202020204" pitchFamily="34" charset="0"/>
              <a:buChar char="-"/>
            </a:pP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Provision of trainings and exchange of teachers and trainers in Romania and Bulgaria in 4 main professions in the culinary and restaurant sector - chef, baker / confectioner, bartender / waiter, restaurateur</a:t>
            </a:r>
          </a:p>
          <a:p>
            <a:pPr lvl="0" algn="just">
              <a:lnSpc>
                <a:spcPct val="107000"/>
              </a:lnSpc>
            </a:pP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Opportunities for partnerships.</a:t>
            </a:r>
          </a:p>
          <a:p>
            <a:pPr lvl="0" algn="just">
              <a:lnSpc>
                <a:spcPct val="107000"/>
              </a:lnSpc>
            </a:pP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Conclusion.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" y="0"/>
            <a:ext cx="912470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3050" y="2055222"/>
            <a:ext cx="38578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g-BG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DejaVu Sans"/>
              </a:rPr>
              <a:t>Pavlina Bogdanova Stefanova</a:t>
            </a:r>
            <a:endParaRPr lang="bg-BG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lvl="0" algn="ctr"/>
            <a:r>
              <a:rPr lang="bg-BG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DejaVu Sans"/>
              </a:rPr>
              <a:t>Ovidiu Konstantin Tifrea</a:t>
            </a:r>
            <a:endParaRPr lang="bg-BG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lvl="0" algn="ctr"/>
            <a:endParaRPr lang="bg-BG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lvl="0" algn="ctr"/>
            <a:r>
              <a:rPr lang="en-US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DejaVu Sans"/>
              </a:rPr>
              <a:t>Q</a:t>
            </a:r>
            <a:r>
              <a:rPr lang="bg-BG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DejaVu Sans"/>
              </a:rPr>
              <a:t>uality and research co-ordinators</a:t>
            </a:r>
            <a:endParaRPr lang="bg-BG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lvl="0" algn="ctr"/>
            <a:r>
              <a:rPr lang="bg-BG" sz="20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  <a:cs typeface="DejaVu Sans"/>
              </a:rPr>
              <a:t>Dobrich and Constanta</a:t>
            </a:r>
            <a:endParaRPr lang="bg-BG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5026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270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DejaVu Sans</vt:lpstr>
      <vt:lpstr>Times New Roman</vt:lpstr>
      <vt:lpstr>Trebuchet MS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New User</cp:lastModifiedBy>
  <cp:revision>22</cp:revision>
  <cp:lastPrinted>2018-01-20T07:13:20Z</cp:lastPrinted>
  <dcterms:created xsi:type="dcterms:W3CDTF">2017-09-28T07:08:23Z</dcterms:created>
  <dcterms:modified xsi:type="dcterms:W3CDTF">2018-01-20T07:14:21Z</dcterms:modified>
</cp:coreProperties>
</file>