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8" r:id="rId2"/>
    <p:sldId id="257" r:id="rId3"/>
    <p:sldId id="259" r:id="rId4"/>
    <p:sldId id="260" r:id="rId5"/>
    <p:sldId id="264" r:id="rId6"/>
    <p:sldId id="261" r:id="rId7"/>
    <p:sldId id="262" r:id="rId8"/>
    <p:sldId id="265" r:id="rId9"/>
    <p:sldId id="263" r:id="rId10"/>
    <p:sldId id="266" r:id="rId11"/>
    <p:sldId id="267" r:id="rId12"/>
    <p:sldId id="258" r:id="rId13"/>
  </p:sldIdLst>
  <p:sldSz cx="9144000" cy="6858000" type="screen4x3"/>
  <p:notesSz cx="6735763" cy="98663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7A60C-2DB6-4E01-8DAB-57C3862D3209}" type="datetime6">
              <a:rPr lang="bg-BG" smtClean="0"/>
              <a:t>януари 18 г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8C709-915A-499A-AC71-73E2CCDB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604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66CE2-4647-4CE9-B192-0A91F01D42A8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CBF02-2741-4DA5-AE12-D33514611A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785426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BF02-2741-4DA5-AE12-D33514611A38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615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970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729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43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530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22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179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064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649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39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63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03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" y="12185"/>
            <a:ext cx="9140971" cy="683363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8570" y="2443226"/>
            <a:ext cx="69668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ВТОРА РАБОТНА СРЕЩА НА ЕКСПЕРТИТЕ</a:t>
            </a:r>
          </a:p>
          <a:p>
            <a:pPr lvl="0" algn="ctr"/>
            <a:r>
              <a:rPr lang="bg-BG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за партньорска проверка на изследователските и развойни дейности</a:t>
            </a:r>
          </a:p>
          <a:p>
            <a:pPr lvl="0" algn="ctr"/>
            <a:r>
              <a:rPr lang="bg-BG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Дейност 2</a:t>
            </a:r>
          </a:p>
        </p:txBody>
      </p:sp>
    </p:spTree>
    <p:extLst>
      <p:ext uri="{BB962C8B-B14F-4D97-AF65-F5344CB8AC3E}">
        <p14:creationId xmlns:p14="http://schemas.microsoft.com/office/powerpoint/2010/main" val="34028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6945" y="1971179"/>
            <a:ext cx="808638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u="sng" dirty="0" smtClean="0">
                <a:latin typeface="Trebuchet MS" panose="020B0603020202020204" pitchFamily="34" charset="0"/>
              </a:rPr>
              <a:t>Мотивационно обучение на обучаемите в трансграничния регион – обща информация, компилация от двата доклада - 6 страници</a:t>
            </a:r>
          </a:p>
          <a:p>
            <a:pPr algn="just"/>
            <a:endParaRPr lang="bg-BG" sz="2000" dirty="0" smtClean="0">
              <a:latin typeface="Trebuchet MS" panose="020B0603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Какво представлява мотивационното обучение в Румъния и България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Услуги по психологическо подпомагане и мотивиране на безработни и заети лица за активно поведение на пазара на труда – Румъния и България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Мотивационни модули с практическа насоченост – канали за търсене на работа, мотивационно писмо и автобиография, интервю за работа – общ обзор за Румъния и България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Как да отличим истинската от фалшивата обява за работа?</a:t>
            </a:r>
          </a:p>
          <a:p>
            <a:pPr marL="342900" indent="-342900" algn="just">
              <a:buFontTx/>
              <a:buChar char="-"/>
            </a:pPr>
            <a:endParaRPr lang="ru-RU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6945" y="1971179"/>
            <a:ext cx="808638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u="sng" dirty="0" smtClean="0">
                <a:latin typeface="Trebuchet MS" panose="020B0603020202020204" pitchFamily="34" charset="0"/>
              </a:rPr>
              <a:t>Препоръки за подобряване на прехода обучение-работа – обща информация от двата доклада - 1 страница</a:t>
            </a:r>
          </a:p>
          <a:p>
            <a:pPr algn="just"/>
            <a:endParaRPr lang="bg-BG" sz="2000" dirty="0" smtClean="0">
              <a:latin typeface="Trebuchet MS" panose="020B0603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Разработване на съвместни програми за подобряване на меките умения, ориентирани към кандидатстване за работа в Трансграничния регион Румъния – България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Реализиране на пилотни програми за подобряване на уменията с обмен на обучаеми и преподаватели от двете страни на границата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Възможностите на кулинарния и ресторантьорския сектор за въвеждане на този обмен – съществуващи практики и развитие</a:t>
            </a:r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046" y="2081348"/>
            <a:ext cx="80863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/>
              <a:t>Отговорни експерти</a:t>
            </a:r>
          </a:p>
          <a:p>
            <a:pPr algn="ctr"/>
            <a:endParaRPr lang="bg-BG" sz="2000" b="1" dirty="0"/>
          </a:p>
          <a:p>
            <a:pPr algn="ctr"/>
            <a:r>
              <a:rPr lang="bg-BG" sz="2000" b="1" dirty="0" smtClean="0"/>
              <a:t>Ирена Ербаканова – експерт Оценителен доклад </a:t>
            </a:r>
            <a:r>
              <a:rPr lang="en-US" sz="2000" b="1" dirty="0" smtClean="0"/>
              <a:t>II</a:t>
            </a:r>
            <a:r>
              <a:rPr lang="bg-BG" sz="2000" b="1" dirty="0" smtClean="0"/>
              <a:t>, Добрич</a:t>
            </a:r>
          </a:p>
          <a:p>
            <a:pPr algn="ctr"/>
            <a:r>
              <a:rPr lang="bg-BG" sz="2000" b="1" dirty="0" smtClean="0"/>
              <a:t>Каталин Плое - </a:t>
            </a:r>
            <a:r>
              <a:rPr lang="ru-RU" sz="2000" b="1" dirty="0"/>
              <a:t>експерт Оценителен доклад II, </a:t>
            </a:r>
            <a:r>
              <a:rPr lang="ru-RU" sz="2000" b="1" dirty="0" smtClean="0"/>
              <a:t>Констанца</a:t>
            </a:r>
            <a:endParaRPr lang="bg-BG" sz="2000" b="1" dirty="0" smtClean="0"/>
          </a:p>
          <a:p>
            <a:pPr algn="ctr"/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5026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4697" y="1776549"/>
            <a:ext cx="672301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smtClean="0">
                <a:solidFill>
                  <a:schemeClr val="accent6"/>
                </a:solidFill>
                <a:latin typeface="Trebuchet MS" panose="020B0603020202020204" pitchFamily="34" charset="0"/>
              </a:rPr>
              <a:t>КОНСОЛИДИРАН ОЦЕНИТЕЛЕН </a:t>
            </a:r>
            <a:r>
              <a:rPr lang="bg-BG" sz="3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ДОКЛАД </a:t>
            </a:r>
            <a:r>
              <a:rPr lang="en-US" sz="3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II</a:t>
            </a:r>
            <a:endParaRPr lang="bg-BG" sz="32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algn="ctr"/>
            <a:endParaRPr lang="bg-BG" sz="24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bg-BG" sz="24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За състоянието на включените институции за Професионално образование и обучение в осъществяване на връзката обучение и работа в целия трансграничен регион Румъния - България</a:t>
            </a:r>
            <a:endParaRPr lang="en-US" sz="24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618"/>
            <a:ext cx="9144000" cy="68305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6097" y="3039815"/>
            <a:ext cx="80863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Общият оценителен доклад е предвиден да обедини информацията от докладите на румънския и българския експерт за състоянието на прехода от образование към заетост в Трансграничния регион от двете страни на Дунав и в частност е ориентиран  към кулинарния и ресторантьорския сектор.</a:t>
            </a:r>
          </a:p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Информацията е обемна и е необходимо да се прецизира каква част от отделните доклади ще бъдат включени в консолидирания.</a:t>
            </a:r>
            <a:endParaRPr lang="bg-BG" sz="2000" dirty="0">
              <a:latin typeface="Trebuchet MS" panose="020B0603020202020204" pitchFamily="34" charset="0"/>
            </a:endParaRPr>
          </a:p>
          <a:p>
            <a:pPr algn="ctr"/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2081348"/>
            <a:ext cx="80863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 smtClean="0">
                <a:latin typeface="Trebuchet MS" panose="020B0603020202020204" pitchFamily="34" charset="0"/>
              </a:rPr>
              <a:t>Съдържание на консолидирания доклад:</a:t>
            </a:r>
          </a:p>
          <a:p>
            <a:pPr algn="ctr"/>
            <a:endParaRPr lang="bg-BG" sz="2000" dirty="0" smtClean="0">
              <a:latin typeface="Trebuchet MS" panose="020B0603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latin typeface="Trebuchet MS" panose="020B0603020202020204" pitchFamily="34" charset="0"/>
              </a:rPr>
              <a:t>Цели и национални приоритети в професионалното образование на Румъния и България – 6 страници.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latin typeface="Trebuchet MS" panose="020B0603020202020204" pitchFamily="34" charset="0"/>
              </a:rPr>
              <a:t>Нормативна рамка в системата на професионалното образование за осигуряване на връзката образование – работа. Институции за професионално образование и обучение в Румъния и България – 8 страници.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latin typeface="Trebuchet MS" panose="020B0603020202020204" pitchFamily="34" charset="0"/>
              </a:rPr>
              <a:t>Връзката между ПОО и пазар на труда – обща информация, компилация от двата доклада – 8 страници.</a:t>
            </a:r>
          </a:p>
          <a:p>
            <a:pPr algn="ctr"/>
            <a:endParaRPr lang="bg-BG" sz="2000" dirty="0">
              <a:latin typeface="Trebuchet MS" panose="020B0603020202020204" pitchFamily="34" charset="0"/>
            </a:endParaRPr>
          </a:p>
          <a:p>
            <a:pPr algn="ctr"/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2081348"/>
            <a:ext cx="80863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 smtClean="0">
                <a:latin typeface="Trebuchet MS" panose="020B0603020202020204" pitchFamily="34" charset="0"/>
              </a:rPr>
              <a:t>Съдържание на консолидирания доклад:</a:t>
            </a:r>
          </a:p>
          <a:p>
            <a:pPr algn="ctr"/>
            <a:endParaRPr lang="bg-BG" sz="2000" dirty="0" smtClean="0">
              <a:latin typeface="Trebuchet MS" panose="020B0603020202020204" pitchFamily="34" charset="0"/>
            </a:endParaRPr>
          </a:p>
          <a:p>
            <a:pPr algn="just"/>
            <a:r>
              <a:rPr lang="ru-RU" sz="2000" dirty="0" smtClean="0">
                <a:latin typeface="Trebuchet MS" panose="020B0603020202020204" pitchFamily="34" charset="0"/>
              </a:rPr>
              <a:t>4. Мотивационно </a:t>
            </a:r>
            <a:r>
              <a:rPr lang="ru-RU" sz="2000" dirty="0">
                <a:latin typeface="Trebuchet MS" panose="020B0603020202020204" pitchFamily="34" charset="0"/>
              </a:rPr>
              <a:t>обучение на </a:t>
            </a:r>
            <a:r>
              <a:rPr lang="bg-BG" sz="2000" dirty="0" smtClean="0">
                <a:latin typeface="Trebuchet MS" panose="020B0603020202020204" pitchFamily="34" charset="0"/>
              </a:rPr>
              <a:t>обучаемите</a:t>
            </a:r>
            <a:r>
              <a:rPr lang="ru-RU" sz="2000" dirty="0" smtClean="0">
                <a:latin typeface="Trebuchet MS" panose="020B0603020202020204" pitchFamily="34" charset="0"/>
              </a:rPr>
              <a:t> </a:t>
            </a:r>
            <a:r>
              <a:rPr lang="ru-RU" sz="2000" dirty="0">
                <a:latin typeface="Trebuchet MS" panose="020B0603020202020204" pitchFamily="34" charset="0"/>
              </a:rPr>
              <a:t>в </a:t>
            </a:r>
            <a:r>
              <a:rPr lang="bg-BG" sz="2000" dirty="0" smtClean="0">
                <a:latin typeface="Trebuchet MS" panose="020B0603020202020204" pitchFamily="34" charset="0"/>
              </a:rPr>
              <a:t>трансграничния регион – обща информация, компилация от двата доклада - 6 страници.</a:t>
            </a:r>
          </a:p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5. Препоръки за подобряване на прехода обучение-работа – обща информация от двата доклада - 1 страница.</a:t>
            </a:r>
          </a:p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6. Заключение – 1 страница.</a:t>
            </a:r>
          </a:p>
          <a:p>
            <a:pPr marL="457200" indent="-457200" algn="ctr">
              <a:buAutoNum type="arabicPeriod"/>
            </a:pPr>
            <a:endParaRPr lang="bg-BG" sz="2000" dirty="0">
              <a:latin typeface="Trebuchet MS" panose="020B0603020202020204" pitchFamily="34" charset="0"/>
            </a:endParaRPr>
          </a:p>
          <a:p>
            <a:pPr algn="ctr"/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056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3045" y="1984123"/>
            <a:ext cx="797621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u="sng" dirty="0" smtClean="0">
                <a:latin typeface="Trebuchet MS" panose="020B0603020202020204" pitchFamily="34" charset="0"/>
              </a:rPr>
              <a:t>Цели и национални приоритети в професионалното образование на Румъния и България – 6 страници</a:t>
            </a:r>
          </a:p>
          <a:p>
            <a:endParaRPr lang="bg-BG" sz="2000" dirty="0" smtClean="0"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Закони за професионално образование и обучение в Румъния и България – обзор на целите</a:t>
            </a:r>
          </a:p>
          <a:p>
            <a:pPr marL="342900" indent="-342900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Стратегии за развитие на професионалното образование и обучение в Румъния и България – обзор на приоритетите</a:t>
            </a:r>
          </a:p>
          <a:p>
            <a:pPr marL="342900" indent="-342900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Стратегия за интелигентен и устойчив растеж „Европа 2020“ – обзор на приоритетите</a:t>
            </a:r>
          </a:p>
          <a:p>
            <a:pPr marL="342900" indent="-342900">
              <a:buFontTx/>
              <a:buChar char="-"/>
            </a:pPr>
            <a:endParaRPr lang="bg-BG" sz="2000" dirty="0">
              <a:latin typeface="Trebuchet MS" panose="020B0603020202020204" pitchFamily="34" charset="0"/>
            </a:endParaRPr>
          </a:p>
          <a:p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2081348"/>
            <a:ext cx="80863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u="sng" dirty="0" smtClean="0">
                <a:latin typeface="Trebuchet MS" panose="020B0603020202020204" pitchFamily="34" charset="0"/>
              </a:rPr>
              <a:t>Нормативна рамка в системата на професионалното образование за осигуряване на връзката образование – работа. Институции за професионално образование и обучение в Румъния и България – 8 страници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Законодателство в Румъния - обзор 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Законодателство в България – обзор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Институции за професионално образование и обучение в Румъния – обзор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Институции за професионално образование и обучение в България – обзор</a:t>
            </a:r>
          </a:p>
        </p:txBody>
      </p:sp>
    </p:spTree>
    <p:extLst>
      <p:ext uri="{BB962C8B-B14F-4D97-AF65-F5344CB8AC3E}">
        <p14:creationId xmlns:p14="http://schemas.microsoft.com/office/powerpoint/2010/main" val="411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2081348"/>
            <a:ext cx="80863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Институции за формиране и изпълнение на политиката за ПОО в Румъния – обзор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Институции за формиране и изпълнение на политиката на ПОО в България – обзор</a:t>
            </a:r>
          </a:p>
          <a:p>
            <a:pPr marL="342900" indent="-342900" algn="just">
              <a:buFontTx/>
              <a:buChar char="-"/>
            </a:pPr>
            <a:r>
              <a:rPr lang="bg-BG" sz="2000" smtClean="0">
                <a:latin typeface="Trebuchet MS" panose="020B0603020202020204" pitchFamily="34" charset="0"/>
              </a:rPr>
              <a:t>Заинтересовани страни</a:t>
            </a:r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2081348"/>
            <a:ext cx="808638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u="sng" dirty="0" smtClean="0">
                <a:latin typeface="Trebuchet MS" panose="020B0603020202020204" pitchFamily="34" charset="0"/>
              </a:rPr>
              <a:t>Връзката между ПОО и пазар на труда – обща информация, компилация от двата доклада – 8 страници</a:t>
            </a:r>
            <a:r>
              <a:rPr lang="ru-RU" sz="2000" u="sng" dirty="0" smtClean="0">
                <a:latin typeface="Trebuchet MS" panose="020B0603020202020204" pitchFamily="34" charset="0"/>
              </a:rPr>
              <a:t>.</a:t>
            </a:r>
          </a:p>
          <a:p>
            <a:pPr algn="just"/>
            <a:endParaRPr lang="ru-RU" sz="2000" dirty="0" smtClean="0">
              <a:latin typeface="Trebuchet MS" panose="020B0603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Компоненти на трудовия пазар – общ обзор за Румъния и България – работодатели, институции, търсещи работа, професионални обучаващи организации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Трудов пазар – динамична и променяща се система – общ обзор за Румъния и България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Умения на търсещите работа – „твърди“ и „меки“ умения – общ обзор за Румъния и България</a:t>
            </a:r>
          </a:p>
          <a:p>
            <a:pPr marL="342900" indent="-342900" algn="just">
              <a:buFontTx/>
              <a:buChar char="-"/>
            </a:pPr>
            <a:r>
              <a:rPr lang="bg-BG" sz="2000" dirty="0" smtClean="0">
                <a:latin typeface="Trebuchet MS" panose="020B0603020202020204" pitchFamily="34" charset="0"/>
              </a:rPr>
              <a:t>Статистика за връзката между ПОО и пазар на труда – Румъния и България</a:t>
            </a:r>
          </a:p>
          <a:p>
            <a:pPr algn="just"/>
            <a:endParaRPr lang="ru-RU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634</Words>
  <Application>Microsoft Office PowerPoint</Application>
  <PresentationFormat>On-screen Show (4:3)</PresentationFormat>
  <Paragraphs>53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New User</cp:lastModifiedBy>
  <cp:revision>57</cp:revision>
  <cp:lastPrinted>2018-01-20T07:28:51Z</cp:lastPrinted>
  <dcterms:created xsi:type="dcterms:W3CDTF">2017-09-28T07:08:23Z</dcterms:created>
  <dcterms:modified xsi:type="dcterms:W3CDTF">2018-01-20T07:29:40Z</dcterms:modified>
</cp:coreProperties>
</file>