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72" r:id="rId2"/>
    <p:sldId id="257" r:id="rId3"/>
    <p:sldId id="259" r:id="rId4"/>
    <p:sldId id="261" r:id="rId5"/>
    <p:sldId id="263" r:id="rId6"/>
    <p:sldId id="269" r:id="rId7"/>
    <p:sldId id="264" r:id="rId8"/>
    <p:sldId id="270" r:id="rId9"/>
    <p:sldId id="265" r:id="rId10"/>
    <p:sldId id="271" r:id="rId11"/>
    <p:sldId id="266" r:id="rId12"/>
    <p:sldId id="267" r:id="rId13"/>
    <p:sldId id="258" r:id="rId14"/>
  </p:sldIdLst>
  <p:sldSz cx="9144000" cy="6858000" type="screen4x3"/>
  <p:notesSz cx="6735763" cy="98663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D69A0-FBCD-4602-BF19-61A027FBAABE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F50BC-44FF-423F-A815-83B9E0BC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39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A97FA-ECAA-4C91-8DD9-7177D47D15AC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CBF02-2741-4DA5-AE12-D33514611A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785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CBF02-2741-4DA5-AE12-D33514611A38}" type="slidenum">
              <a:rPr lang="bg-BG" smtClean="0">
                <a:solidFill>
                  <a:prstClr val="black"/>
                </a:solidFill>
              </a:rPr>
              <a:pPr/>
              <a:t>1</a:t>
            </a:fld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824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970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729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431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530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622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179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064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649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396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38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636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03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" y="12185"/>
            <a:ext cx="9140971" cy="683363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88570" y="2388143"/>
            <a:ext cx="696685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g-BG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ВТОРА РАБОТНА СРЕЩА НА ЕКСПЕРТИТЕ</a:t>
            </a:r>
          </a:p>
          <a:p>
            <a:pPr lvl="0" algn="ctr"/>
            <a:r>
              <a:rPr lang="bg-BG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за партньорска проверка на изследователските и развойни дейности</a:t>
            </a:r>
          </a:p>
          <a:p>
            <a:pPr lvl="0" algn="ctr"/>
            <a:endParaRPr lang="bg-BG" b="1" dirty="0">
              <a:solidFill>
                <a:srgbClr val="C00000"/>
              </a:solidFill>
              <a:latin typeface="Trebuchet MS" panose="020B0603020202020204" pitchFamily="34" charset="0"/>
            </a:endParaRPr>
          </a:p>
          <a:p>
            <a:pPr lvl="0" algn="ctr"/>
            <a:r>
              <a:rPr lang="bg-BG" sz="32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Дейност 2</a:t>
            </a:r>
          </a:p>
        </p:txBody>
      </p:sp>
    </p:spTree>
    <p:extLst>
      <p:ext uri="{BB962C8B-B14F-4D97-AF65-F5344CB8AC3E}">
        <p14:creationId xmlns:p14="http://schemas.microsoft.com/office/powerpoint/2010/main" val="21161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46" y="1519487"/>
            <a:ext cx="8086381" cy="4533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i="1" u="sng" dirty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</a:t>
            </a:r>
            <a:r>
              <a:rPr lang="en-US" b="1" i="1" u="sng" dirty="0" err="1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Професионално</a:t>
            </a:r>
            <a:r>
              <a:rPr lang="en-US" b="1" i="1" u="sng" dirty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ориентиране</a:t>
            </a:r>
            <a:r>
              <a:rPr lang="en-US" b="1" i="1" u="sng" dirty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b="1" i="1" u="sng" dirty="0" err="1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консултиране</a:t>
            </a:r>
            <a:r>
              <a:rPr lang="en-US" b="1" i="1" u="sng" dirty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b="1" i="1" u="sng" dirty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 smtClean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заети</a:t>
            </a:r>
            <a:endParaRPr lang="bg-BG" b="1" i="1" u="sng" dirty="0" smtClean="0">
              <a:solidFill>
                <a:srgbClr val="FFC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sz="2000" dirty="0" smtClean="0">
                <a:latin typeface="Trebuchet MS" panose="020B0603020202020204" pitchFamily="34" charset="0"/>
              </a:rPr>
              <a:t>Включени практики до момента – 11, остават  - 9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sz="2000" dirty="0" smtClean="0">
                <a:latin typeface="Trebuchet MS" panose="020B0603020202020204" pitchFamily="34" charset="0"/>
              </a:rPr>
              <a:t>Практиките са от следните държави: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Португалия - </a:t>
            </a:r>
            <a:r>
              <a:rPr lang="en-US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 for Judiciary Studies (CEJ</a:t>
            </a:r>
            <a:r>
              <a:rPr lang="en-US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bg-BG" dirty="0" smtClean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Румъния и партньори - </a:t>
            </a:r>
            <a:r>
              <a:rPr lang="en-US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Institute of Educational Sciences </a:t>
            </a:r>
            <a:r>
              <a:rPr lang="en-US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Romania</a:t>
            </a:r>
            <a:endParaRPr lang="bg-BG" dirty="0" smtClean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Италия - </a:t>
            </a:r>
            <a:r>
              <a:rPr lang="en-US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Provincia di Grosseto </a:t>
            </a:r>
            <a:endParaRPr lang="bg-BG" dirty="0" smtClean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Германия - </a:t>
            </a:r>
            <a:r>
              <a:rPr lang="en-US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German Judicial Academy </a:t>
            </a:r>
            <a:r>
              <a:rPr lang="en-US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bg-BG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Германска съдебна академия</a:t>
            </a:r>
            <a:r>
              <a:rPr lang="ru-RU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и </a:t>
            </a:r>
            <a:r>
              <a:rPr lang="en-US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Trier </a:t>
            </a:r>
            <a:r>
              <a:rPr lang="en-US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 Centre </a:t>
            </a:r>
            <a:r>
              <a:rPr lang="en-US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bg-BG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Конферентен център — Трир</a:t>
            </a:r>
            <a:r>
              <a:rPr lang="ru-RU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Турция - </a:t>
            </a:r>
            <a:r>
              <a:rPr lang="en-US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Career Counselling and Human Resources Development Association - Karder – </a:t>
            </a:r>
            <a:r>
              <a:rPr lang="en-US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Turkey</a:t>
            </a:r>
            <a:endParaRPr lang="bg-BG" dirty="0" smtClean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dirty="0" smtClean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Трябва да се включат още 5 практики от Румъния, 3 от България и 1 от други държави</a:t>
            </a:r>
            <a:endParaRPr lang="bg-B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56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4063" y="1390655"/>
            <a:ext cx="8086381" cy="5225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i="1" u="sng" dirty="0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IV. </a:t>
            </a:r>
            <a:r>
              <a:rPr lang="en-US" b="1" i="1" u="sng" dirty="0" err="1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Професионално</a:t>
            </a:r>
            <a:r>
              <a:rPr lang="en-US" b="1" i="1" u="sng" dirty="0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ориентиране</a:t>
            </a:r>
            <a:r>
              <a:rPr lang="en-US" b="1" i="1" u="sng" dirty="0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b="1" i="1" u="sng" dirty="0" err="1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съдействие</a:t>
            </a:r>
            <a:r>
              <a:rPr lang="en-US" b="1" i="1" u="sng" dirty="0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b="1" i="1" u="sng" dirty="0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намиране</a:t>
            </a:r>
            <a:r>
              <a:rPr lang="en-US" b="1" i="1" u="sng" dirty="0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b="1" i="1" u="sng" dirty="0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</a:t>
            </a:r>
            <a:r>
              <a:rPr lang="en-US" b="1" i="1" u="sng" dirty="0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b="1" i="1" u="sng" dirty="0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безработни</a:t>
            </a:r>
            <a:r>
              <a:rPr lang="en-US" b="1" i="1" u="sng" dirty="0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ED7D31"/>
                </a:soli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лица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Включени практики до момента – 5, остават  - 15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Практиките са от следните държави: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Австрия - </a:t>
            </a:r>
            <a:r>
              <a:rPr lang="de-DE" dirty="0" err="1" smtClean="0">
                <a:latin typeface="Trebuchet MS" panose="020B0603020202020204" pitchFamily="34" charset="0"/>
              </a:rPr>
              <a:t>öibf</a:t>
            </a:r>
            <a:r>
              <a:rPr lang="de-DE" dirty="0" smtClean="0">
                <a:latin typeface="Trebuchet MS" panose="020B0603020202020204" pitchFamily="34" charset="0"/>
              </a:rPr>
              <a:t> </a:t>
            </a:r>
            <a:r>
              <a:rPr lang="de-DE" dirty="0">
                <a:latin typeface="Trebuchet MS" panose="020B0603020202020204" pitchFamily="34" charset="0"/>
              </a:rPr>
              <a:t>- Österreichisches Institut für Berufsbildungsforschung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de-DE" dirty="0">
                <a:latin typeface="Trebuchet MS" panose="020B0603020202020204" pitchFamily="34" charset="0"/>
              </a:rPr>
              <a:t>Austrian Institute </a:t>
            </a:r>
            <a:r>
              <a:rPr lang="de-DE" dirty="0" err="1">
                <a:latin typeface="Trebuchet MS" panose="020B0603020202020204" pitchFamily="34" charset="0"/>
              </a:rPr>
              <a:t>for</a:t>
            </a:r>
            <a:r>
              <a:rPr lang="de-DE" dirty="0">
                <a:latin typeface="Trebuchet MS" panose="020B0603020202020204" pitchFamily="34" charset="0"/>
              </a:rPr>
              <a:t> Research on Vocational </a:t>
            </a:r>
            <a:r>
              <a:rPr lang="de-DE" dirty="0" smtClean="0">
                <a:latin typeface="Trebuchet MS" panose="020B0603020202020204" pitchFamily="34" charset="0"/>
              </a:rPr>
              <a:t>Training</a:t>
            </a:r>
            <a:endParaRPr lang="bg-BG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Австрия - </a:t>
            </a:r>
            <a:r>
              <a:rPr lang="de-DE" dirty="0">
                <a:latin typeface="Trebuchet MS" panose="020B0603020202020204" pitchFamily="34" charset="0"/>
              </a:rPr>
              <a:t>BEST Institut für berufsbezogene Weiterbildung und Personaltraining GmbH</a:t>
            </a:r>
            <a:endParaRPr lang="bg-BG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България - Професионална гимназия по строителство и архитектура гр. Пазарджик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Словения </a:t>
            </a:r>
            <a:r>
              <a:rPr lang="bg-BG" dirty="0">
                <a:latin typeface="Trebuchet MS" panose="020B0603020202020204" pitchFamily="34" charset="0"/>
              </a:rPr>
              <a:t>- Столичната библиотека в </a:t>
            </a:r>
            <a:r>
              <a:rPr lang="bg-BG" dirty="0" smtClean="0">
                <a:latin typeface="Trebuchet MS" panose="020B0603020202020204" pitchFamily="34" charset="0"/>
              </a:rPr>
              <a:t>Любляна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Литва - </a:t>
            </a:r>
            <a:r>
              <a:rPr lang="en-US" dirty="0">
                <a:latin typeface="Trebuchet MS" panose="020B0603020202020204" pitchFamily="34" charset="0"/>
              </a:rPr>
              <a:t>Ministry of Education and Science </a:t>
            </a:r>
            <a:endParaRPr lang="bg-BG" dirty="0">
              <a:latin typeface="Trebuchet MS" panose="020B0603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Трябва да се включат още 5 практики от Румъния, 4 от България и 6 от други държави</a:t>
            </a:r>
            <a:endParaRPr lang="bg-BG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46" y="1434722"/>
            <a:ext cx="8086381" cy="4925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b="1" i="1" u="sng" dirty="0">
                <a:solidFill>
                  <a:srgbClr val="00B050"/>
                </a:solidFill>
                <a:latin typeface="Trebuchet MS" panose="020B0603020202020204" pitchFamily="34" charset="0"/>
              </a:rPr>
              <a:t>V. </a:t>
            </a:r>
            <a:r>
              <a:rPr lang="bg-BG" b="1" i="1" u="sng" dirty="0">
                <a:solidFill>
                  <a:srgbClr val="00B050"/>
                </a:solidFill>
                <a:latin typeface="Trebuchet MS" panose="020B0603020202020204" pitchFamily="34" charset="0"/>
              </a:rPr>
              <a:t>Професионално ориентиране и подпомагане на хора със специфични нужди и проблеми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dirty="0" err="1">
                <a:latin typeface="Trebuchet MS" panose="020B0603020202020204" pitchFamily="34" charset="0"/>
              </a:rPr>
              <a:t>Включени</a:t>
            </a:r>
            <a:r>
              <a:rPr lang="ru-RU" dirty="0">
                <a:latin typeface="Trebuchet MS" panose="020B0603020202020204" pitchFamily="34" charset="0"/>
              </a:rPr>
              <a:t> практики до момента – 5, </a:t>
            </a:r>
            <a:r>
              <a:rPr lang="ru-RU" dirty="0" err="1">
                <a:latin typeface="Trebuchet MS" panose="020B0603020202020204" pitchFamily="34" charset="0"/>
              </a:rPr>
              <a:t>остават</a:t>
            </a:r>
            <a:r>
              <a:rPr lang="ru-RU" dirty="0">
                <a:latin typeface="Trebuchet MS" panose="020B0603020202020204" pitchFamily="34" charset="0"/>
              </a:rPr>
              <a:t>  - 15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dirty="0" err="1">
                <a:latin typeface="Trebuchet MS" panose="020B0603020202020204" pitchFamily="34" charset="0"/>
              </a:rPr>
              <a:t>Практиките</a:t>
            </a:r>
            <a:r>
              <a:rPr lang="ru-RU" dirty="0">
                <a:latin typeface="Trebuchet MS" panose="020B0603020202020204" pitchFamily="34" charset="0"/>
              </a:rPr>
              <a:t> </a:t>
            </a:r>
            <a:r>
              <a:rPr lang="ru-RU" dirty="0" err="1">
                <a:latin typeface="Trebuchet MS" panose="020B0603020202020204" pitchFamily="34" charset="0"/>
              </a:rPr>
              <a:t>са</a:t>
            </a:r>
            <a:r>
              <a:rPr lang="ru-RU" dirty="0">
                <a:latin typeface="Trebuchet MS" panose="020B0603020202020204" pitchFamily="34" charset="0"/>
              </a:rPr>
              <a:t> от </a:t>
            </a:r>
            <a:r>
              <a:rPr lang="ru-RU" dirty="0" err="1">
                <a:latin typeface="Trebuchet MS" panose="020B0603020202020204" pitchFamily="34" charset="0"/>
              </a:rPr>
              <a:t>следните</a:t>
            </a:r>
            <a:r>
              <a:rPr lang="ru-RU" dirty="0">
                <a:latin typeface="Trebuchet MS" panose="020B0603020202020204" pitchFamily="34" charset="0"/>
              </a:rPr>
              <a:t> </a:t>
            </a:r>
            <a:r>
              <a:rPr lang="ru-RU" dirty="0" err="1">
                <a:latin typeface="Trebuchet MS" panose="020B0603020202020204" pitchFamily="34" charset="0"/>
              </a:rPr>
              <a:t>държави</a:t>
            </a:r>
            <a:r>
              <a:rPr lang="ru-RU" dirty="0" smtClean="0">
                <a:latin typeface="Trebuchet MS" panose="020B0603020202020204" pitchFamily="34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dirty="0">
                <a:latin typeface="Trebuchet MS" panose="020B0603020202020204" pitchFamily="34" charset="0"/>
              </a:rPr>
              <a:t>България - Община Велико </a:t>
            </a:r>
            <a:r>
              <a:rPr lang="ru-RU" dirty="0" err="1" smtClean="0">
                <a:latin typeface="Trebuchet MS" panose="020B0603020202020204" pitchFamily="34" charset="0"/>
              </a:rPr>
              <a:t>Търново</a:t>
            </a:r>
            <a:endParaRPr lang="ru-RU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dirty="0">
                <a:latin typeface="Trebuchet MS" panose="020B0603020202020204" pitchFamily="34" charset="0"/>
              </a:rPr>
              <a:t>България - </a:t>
            </a:r>
            <a:r>
              <a:rPr lang="ru-RU" dirty="0" err="1">
                <a:latin typeface="Trebuchet MS" panose="020B0603020202020204" pitchFamily="34" charset="0"/>
              </a:rPr>
              <a:t>Националната</a:t>
            </a:r>
            <a:r>
              <a:rPr lang="ru-RU" dirty="0">
                <a:latin typeface="Trebuchet MS" panose="020B0603020202020204" pitchFamily="34" charset="0"/>
              </a:rPr>
              <a:t> федерация на </a:t>
            </a:r>
            <a:r>
              <a:rPr lang="ru-RU" dirty="0" err="1">
                <a:latin typeface="Trebuchet MS" panose="020B0603020202020204" pitchFamily="34" charset="0"/>
              </a:rPr>
              <a:t>работодателите</a:t>
            </a:r>
            <a:r>
              <a:rPr lang="ru-RU" dirty="0">
                <a:latin typeface="Trebuchet MS" panose="020B0603020202020204" pitchFamily="34" charset="0"/>
              </a:rPr>
              <a:t> на </a:t>
            </a:r>
            <a:r>
              <a:rPr lang="ru-RU" dirty="0" err="1">
                <a:latin typeface="Trebuchet MS" panose="020B0603020202020204" pitchFamily="34" charset="0"/>
              </a:rPr>
              <a:t>инвалиди</a:t>
            </a:r>
            <a:r>
              <a:rPr lang="ru-RU" dirty="0">
                <a:latin typeface="Trebuchet MS" panose="020B0603020202020204" pitchFamily="34" charset="0"/>
              </a:rPr>
              <a:t> (НФРИ</a:t>
            </a:r>
            <a:r>
              <a:rPr lang="ru-RU" dirty="0" smtClean="0">
                <a:latin typeface="Trebuchet MS" panose="020B0603020202020204" pitchFamily="34" charset="0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dirty="0">
                <a:latin typeface="Trebuchet MS" panose="020B0603020202020204" pitchFamily="34" charset="0"/>
              </a:rPr>
              <a:t>България - </a:t>
            </a:r>
            <a:r>
              <a:rPr lang="ru-RU" dirty="0" err="1">
                <a:latin typeface="Trebuchet MS" panose="020B0603020202020204" pitchFamily="34" charset="0"/>
              </a:rPr>
              <a:t>Сдружение</a:t>
            </a:r>
            <a:r>
              <a:rPr lang="ru-RU" dirty="0">
                <a:latin typeface="Trebuchet MS" panose="020B0603020202020204" pitchFamily="34" charset="0"/>
              </a:rPr>
              <a:t> „</a:t>
            </a:r>
            <a:r>
              <a:rPr lang="ru-RU" dirty="0" err="1">
                <a:latin typeface="Trebuchet MS" panose="020B0603020202020204" pitchFamily="34" charset="0"/>
              </a:rPr>
              <a:t>Дете</a:t>
            </a:r>
            <a:r>
              <a:rPr lang="ru-RU" dirty="0">
                <a:latin typeface="Trebuchet MS" panose="020B0603020202020204" pitchFamily="34" charset="0"/>
              </a:rPr>
              <a:t> и пространство</a:t>
            </a:r>
            <a:r>
              <a:rPr lang="ru-RU" dirty="0" smtClean="0">
                <a:latin typeface="Trebuchet MS" panose="020B0603020202020204" pitchFamily="34" charset="0"/>
              </a:rPr>
              <a:t>“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dirty="0" smtClean="0">
                <a:latin typeface="Trebuchet MS" panose="020B0603020202020204" pitchFamily="34" charset="0"/>
              </a:rPr>
              <a:t>Австрия - </a:t>
            </a:r>
            <a:r>
              <a:rPr lang="en-US" dirty="0" err="1">
                <a:latin typeface="Trebuchet MS" panose="020B0603020202020204" pitchFamily="34" charset="0"/>
              </a:rPr>
              <a:t>Verein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</a:rPr>
              <a:t>freiraum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endParaRPr lang="bg-BG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Австрия - </a:t>
            </a:r>
            <a:r>
              <a:rPr lang="en-US" dirty="0" err="1">
                <a:latin typeface="Trebuchet MS" panose="020B0603020202020204" pitchFamily="34" charset="0"/>
              </a:rPr>
              <a:t>Assossiation</a:t>
            </a:r>
            <a:r>
              <a:rPr lang="en-US" dirty="0">
                <a:latin typeface="Trebuchet MS" panose="020B0603020202020204" pitchFamily="34" charset="0"/>
              </a:rPr>
              <a:t> "Project Integration </a:t>
            </a:r>
            <a:r>
              <a:rPr lang="en-US" dirty="0" err="1" smtClean="0">
                <a:latin typeface="Trebuchet MS" panose="020B0603020202020204" pitchFamily="34" charset="0"/>
              </a:rPr>
              <a:t>Hause</a:t>
            </a:r>
            <a:r>
              <a:rPr lang="en-US" dirty="0" smtClean="0">
                <a:latin typeface="Trebuchet MS" panose="020B0603020202020204" pitchFamily="34" charset="0"/>
              </a:rPr>
              <a:t>„</a:t>
            </a:r>
            <a:endParaRPr lang="bg-BG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dirty="0" err="1">
                <a:solidFill>
                  <a:srgbClr val="FF0000"/>
                </a:solidFill>
                <a:latin typeface="Trebuchet MS" panose="020B0603020202020204" pitchFamily="34" charset="0"/>
              </a:rPr>
              <a:t>Трябва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 да се включат </a:t>
            </a:r>
            <a:r>
              <a:rPr lang="ru-RU" dirty="0" err="1">
                <a:solidFill>
                  <a:srgbClr val="FF0000"/>
                </a:solidFill>
                <a:latin typeface="Trebuchet MS" panose="020B0603020202020204" pitchFamily="34" charset="0"/>
              </a:rPr>
              <a:t>още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 5 практики от Румъния,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2 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от България и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8 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от </a:t>
            </a:r>
            <a:r>
              <a:rPr lang="ru-RU" dirty="0" err="1">
                <a:solidFill>
                  <a:srgbClr val="FF0000"/>
                </a:solidFill>
                <a:latin typeface="Trebuchet MS" panose="020B0603020202020204" pitchFamily="34" charset="0"/>
              </a:rPr>
              <a:t>други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rebuchet MS" panose="020B0603020202020204" pitchFamily="34" charset="0"/>
              </a:rPr>
              <a:t>държави</a:t>
            </a:r>
            <a:endParaRPr lang="ru-RU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2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046" y="2081348"/>
            <a:ext cx="80863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/>
              <a:t>Отговорни експерти</a:t>
            </a:r>
          </a:p>
          <a:p>
            <a:pPr algn="ctr"/>
            <a:endParaRPr lang="bg-BG" sz="2000" b="1" dirty="0"/>
          </a:p>
          <a:p>
            <a:pPr algn="ctr"/>
            <a:r>
              <a:rPr lang="bg-BG" sz="2000" b="1" dirty="0" smtClean="0"/>
              <a:t>Ася Атанасова – експерт за изготвяне на Сборник с добри практики, Добрич</a:t>
            </a:r>
          </a:p>
          <a:p>
            <a:pPr algn="ctr"/>
            <a:r>
              <a:rPr lang="bg-BG" sz="2000" b="1" dirty="0" smtClean="0"/>
              <a:t>Алина Михалаче - експерт за изготвяне </a:t>
            </a:r>
            <a:r>
              <a:rPr lang="ru-RU" sz="2000" b="1" dirty="0" smtClean="0"/>
              <a:t>на </a:t>
            </a:r>
            <a:r>
              <a:rPr lang="ru-RU" sz="2000" b="1" dirty="0"/>
              <a:t>Сборник с добри практики, </a:t>
            </a:r>
            <a:r>
              <a:rPr lang="ru-RU" sz="2000" b="1" dirty="0" smtClean="0"/>
              <a:t>Констанца</a:t>
            </a:r>
            <a:endParaRPr lang="bg-BG" sz="2000" b="1" dirty="0" smtClean="0"/>
          </a:p>
          <a:p>
            <a:pPr algn="ctr"/>
            <a:endParaRPr lang="bg-BG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26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2663" y="1622313"/>
            <a:ext cx="6723017" cy="4443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g-BG" sz="5400" dirty="0" smtClean="0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КОНСОЛИДИРАН СБОРНИК С ДОБРИ ПРАКТИКИ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g-BG" sz="2400" b="1" dirty="0" smtClean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институциите за професионално образование и обучение могат да бъдат по-ефективни в осъществяване на връзката обучение-работа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4063" y="1684741"/>
            <a:ext cx="808638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000" dirty="0" smtClean="0">
                <a:latin typeface="Trebuchet MS" panose="020B0603020202020204" pitchFamily="34" charset="0"/>
              </a:rPr>
              <a:t>Консолидираният Сборник с добри практики трябва да съдържа най-малко по 20 практики от всеки вид. </a:t>
            </a:r>
          </a:p>
          <a:p>
            <a:pPr algn="just"/>
            <a:endParaRPr lang="bg-BG" sz="2000" dirty="0">
              <a:latin typeface="Trebuchet MS" panose="020B0603020202020204" pitchFamily="34" charset="0"/>
            </a:endParaRPr>
          </a:p>
          <a:p>
            <a:pPr algn="just"/>
            <a:r>
              <a:rPr lang="bg-BG" sz="2000" dirty="0" smtClean="0">
                <a:latin typeface="Trebuchet MS" panose="020B0603020202020204" pitchFamily="34" charset="0"/>
              </a:rPr>
              <a:t>Определени са 5 тематични области за проучване на добри практики.</a:t>
            </a:r>
          </a:p>
          <a:p>
            <a:pPr algn="just"/>
            <a:endParaRPr lang="bg-BG" sz="2000" dirty="0">
              <a:latin typeface="Trebuchet MS" panose="020B0603020202020204" pitchFamily="34" charset="0"/>
            </a:endParaRPr>
          </a:p>
          <a:p>
            <a:pPr algn="just"/>
            <a:r>
              <a:rPr lang="bg-BG" sz="2000" dirty="0" smtClean="0">
                <a:latin typeface="Trebuchet MS" panose="020B0603020202020204" pitchFamily="34" charset="0"/>
              </a:rPr>
              <a:t>Финалният вариант на сборника трябва да съдържа най-малко 100 практики за прехода образование – заетост.</a:t>
            </a:r>
          </a:p>
          <a:p>
            <a:pPr algn="just"/>
            <a:endParaRPr lang="bg-BG" sz="2000" dirty="0">
              <a:latin typeface="Trebuchet MS" panose="020B0603020202020204" pitchFamily="34" charset="0"/>
            </a:endParaRPr>
          </a:p>
          <a:p>
            <a:pPr algn="just"/>
            <a:r>
              <a:rPr lang="bg-BG" sz="2000" dirty="0" smtClean="0">
                <a:latin typeface="Trebuchet MS" panose="020B0603020202020204" pitchFamily="34" charset="0"/>
              </a:rPr>
              <a:t>Практиките са от Европейския съюз и извън него, като е добре поне по 5 практики от вид да са от Румъния и от България.</a:t>
            </a:r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8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6945" y="1662707"/>
            <a:ext cx="8086381" cy="3993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Видове практики по теми: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Trebuchet MS" panose="020B0603020202020204" pitchFamily="34" charset="0"/>
              <a:buChar char="-"/>
            </a:pP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Професионално </a:t>
            </a:r>
            <a:r>
              <a:rPr lang="bg-BG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ориентиране и образование на ученици в средните училища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Trebuchet MS" panose="020B0603020202020204" pitchFamily="34" charset="0"/>
              <a:buChar char="-"/>
            </a:pPr>
            <a:r>
              <a:rPr lang="bg-BG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Професионално ориентиране и трудов пазар на студенти във висши учебни заведения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Trebuchet MS" panose="020B0603020202020204" pitchFamily="34" charset="0"/>
              <a:buChar char="-"/>
            </a:pPr>
            <a:r>
              <a:rPr lang="bg-BG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Професионално ориентиране и консултиране на заети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Trebuchet MS" panose="020B0603020202020204" pitchFamily="34" charset="0"/>
              <a:buChar char="-"/>
            </a:pPr>
            <a:r>
              <a:rPr lang="bg-BG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Професионално ориентиране и съдействие за намиране на работа на безработни лица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Trebuchet MS" panose="020B0603020202020204" pitchFamily="34" charset="0"/>
              <a:buChar char="-"/>
            </a:pPr>
            <a:r>
              <a:rPr lang="bg-BG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Професионално ориентиране и подпомагане на хора със специфични  нужди и проблеми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4063" y="1640673"/>
            <a:ext cx="808638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romanUcPeriod"/>
            </a:pPr>
            <a:r>
              <a:rPr lang="bg-BG" sz="2000" b="1" u="sng" dirty="0" smtClean="0">
                <a:solidFill>
                  <a:schemeClr val="accent6"/>
                </a:solidFill>
              </a:rPr>
              <a:t>Професионално ориентиране и образование на ученици в средните училища </a:t>
            </a:r>
          </a:p>
          <a:p>
            <a:pPr algn="just"/>
            <a:endParaRPr lang="en-US" sz="2000" b="1" u="sng" dirty="0">
              <a:solidFill>
                <a:schemeClr val="accent6"/>
              </a:solidFill>
            </a:endParaRPr>
          </a:p>
          <a:p>
            <a:pPr algn="just"/>
            <a:r>
              <a:rPr lang="bg-BG" dirty="0" smtClean="0">
                <a:latin typeface="Trebuchet MS" panose="020B0603020202020204" pitchFamily="34" charset="0"/>
              </a:rPr>
              <a:t>Включени практики до момента – 13, остават  - 7</a:t>
            </a:r>
          </a:p>
          <a:p>
            <a:pPr algn="just"/>
            <a:r>
              <a:rPr lang="bg-BG" dirty="0" smtClean="0">
                <a:latin typeface="Trebuchet MS" panose="020B0603020202020204" pitchFamily="34" charset="0"/>
              </a:rPr>
              <a:t>Практиките са от следните държави:</a:t>
            </a:r>
          </a:p>
          <a:p>
            <a:pPr algn="just"/>
            <a:endParaRPr lang="bg-BG" dirty="0" smtClean="0">
              <a:latin typeface="Trebuchet MS" panose="020B0603020202020204" pitchFamily="34" charset="0"/>
            </a:endParaRPr>
          </a:p>
          <a:p>
            <a:pPr algn="just"/>
            <a:r>
              <a:rPr lang="bg-BG" dirty="0" smtClean="0">
                <a:latin typeface="Trebuchet MS" panose="020B0603020202020204" pitchFamily="34" charset="0"/>
              </a:rPr>
              <a:t>България - Фондация за гражданско образование „МОСТ България”</a:t>
            </a:r>
          </a:p>
          <a:p>
            <a:pPr algn="just"/>
            <a:r>
              <a:rPr lang="bg-BG" dirty="0" smtClean="0">
                <a:latin typeface="Trebuchet MS" panose="020B0603020202020204" pitchFamily="34" charset="0"/>
              </a:rPr>
              <a:t>България - Училище за кариерни и социални умения, Общински детски комплекс – Пловдив</a:t>
            </a:r>
          </a:p>
          <a:p>
            <a:pPr algn="just"/>
            <a:r>
              <a:rPr lang="bg-BG" dirty="0" smtClean="0">
                <a:latin typeface="Trebuchet MS" panose="020B0603020202020204" pitchFamily="34" charset="0"/>
              </a:rPr>
              <a:t>България - Фондация "Мечти в действие"</a:t>
            </a:r>
          </a:p>
          <a:p>
            <a:pPr algn="just"/>
            <a:r>
              <a:rPr lang="bg-BG" dirty="0" smtClean="0">
                <a:latin typeface="Trebuchet MS" panose="020B0603020202020204" pitchFamily="34" charset="0"/>
              </a:rPr>
              <a:t>Великобритания – училища </a:t>
            </a:r>
            <a:r>
              <a:rPr lang="bg-BG" dirty="0" err="1" smtClean="0">
                <a:latin typeface="Trebuchet MS" panose="020B0603020202020204" pitchFamily="34" charset="0"/>
              </a:rPr>
              <a:t>Ahead</a:t>
            </a:r>
            <a:r>
              <a:rPr lang="bg-BG" dirty="0" smtClean="0">
                <a:latin typeface="Trebuchet MS" panose="020B0603020202020204" pitchFamily="34" charset="0"/>
              </a:rPr>
              <a:t> Partnership </a:t>
            </a:r>
          </a:p>
          <a:p>
            <a:pPr algn="just"/>
            <a:r>
              <a:rPr lang="bg-BG" dirty="0" smtClean="0">
                <a:latin typeface="Trebuchet MS" panose="020B0603020202020204" pitchFamily="34" charset="0"/>
              </a:rPr>
              <a:t>Великобритания - </a:t>
            </a:r>
            <a:r>
              <a:rPr lang="en-US" dirty="0">
                <a:latin typeface="Trebuchet MS" panose="020B0603020202020204" pitchFamily="34" charset="0"/>
              </a:rPr>
              <a:t>Student Advice Hub, Leeds City </a:t>
            </a:r>
            <a:r>
              <a:rPr lang="en-US" dirty="0" smtClean="0">
                <a:latin typeface="Trebuchet MS" panose="020B0603020202020204" pitchFamily="34" charset="0"/>
              </a:rPr>
              <a:t>College</a:t>
            </a:r>
            <a:endParaRPr lang="bg-BG" dirty="0" smtClean="0">
              <a:latin typeface="Trebuchet MS" panose="020B0603020202020204" pitchFamily="34" charset="0"/>
            </a:endParaRPr>
          </a:p>
          <a:p>
            <a:pPr algn="just"/>
            <a:r>
              <a:rPr lang="bg-BG" dirty="0" smtClean="0">
                <a:latin typeface="Trebuchet MS" panose="020B0603020202020204" pitchFamily="34" charset="0"/>
              </a:rPr>
              <a:t>Италия - </a:t>
            </a:r>
            <a:r>
              <a:rPr lang="en-US" dirty="0">
                <a:latin typeface="Trebuchet MS" panose="020B0603020202020204" pitchFamily="34" charset="0"/>
              </a:rPr>
              <a:t>Junior Achievement </a:t>
            </a:r>
            <a:endParaRPr lang="bg-BG" dirty="0" smtClean="0">
              <a:latin typeface="Trebuchet MS" panose="020B0603020202020204" pitchFamily="34" charset="0"/>
            </a:endParaRPr>
          </a:p>
          <a:p>
            <a:pPr algn="just"/>
            <a:r>
              <a:rPr lang="bg-BG" dirty="0" smtClean="0">
                <a:latin typeface="Trebuchet MS" panose="020B0603020202020204" pitchFamily="34" charset="0"/>
              </a:rPr>
              <a:t>Италия - </a:t>
            </a:r>
            <a:r>
              <a:rPr lang="en-US" dirty="0">
                <a:latin typeface="Trebuchet MS" panose="020B0603020202020204" pitchFamily="34" charset="0"/>
              </a:rPr>
              <a:t>Plan Your Future Project </a:t>
            </a:r>
            <a:endParaRPr lang="bg-BG" dirty="0" smtClean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6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4063" y="1640673"/>
            <a:ext cx="808638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romanUcPeriod"/>
            </a:pPr>
            <a:r>
              <a:rPr lang="en-US" sz="2000" b="1" u="sng" dirty="0" err="1" smtClean="0">
                <a:solidFill>
                  <a:schemeClr val="accent6"/>
                </a:solidFill>
              </a:rPr>
              <a:t>Професионално</a:t>
            </a:r>
            <a:r>
              <a:rPr lang="en-US" sz="2000" b="1" u="sng" dirty="0" smtClean="0">
                <a:solidFill>
                  <a:schemeClr val="accent6"/>
                </a:solidFill>
              </a:rPr>
              <a:t> </a:t>
            </a:r>
            <a:r>
              <a:rPr lang="en-US" sz="2000" b="1" u="sng" dirty="0" err="1">
                <a:solidFill>
                  <a:schemeClr val="accent6"/>
                </a:solidFill>
              </a:rPr>
              <a:t>ориентиране</a:t>
            </a:r>
            <a:r>
              <a:rPr lang="en-US" sz="2000" b="1" u="sng" dirty="0">
                <a:solidFill>
                  <a:schemeClr val="accent6"/>
                </a:solidFill>
              </a:rPr>
              <a:t> и </a:t>
            </a:r>
            <a:r>
              <a:rPr lang="en-US" sz="2000" b="1" u="sng" dirty="0" err="1">
                <a:solidFill>
                  <a:schemeClr val="accent6"/>
                </a:solidFill>
              </a:rPr>
              <a:t>образование</a:t>
            </a:r>
            <a:r>
              <a:rPr lang="en-US" sz="2000" b="1" u="sng" dirty="0">
                <a:solidFill>
                  <a:schemeClr val="accent6"/>
                </a:solidFill>
              </a:rPr>
              <a:t> </a:t>
            </a:r>
            <a:r>
              <a:rPr lang="en-US" sz="2000" b="1" u="sng" dirty="0" err="1">
                <a:solidFill>
                  <a:schemeClr val="accent6"/>
                </a:solidFill>
              </a:rPr>
              <a:t>на</a:t>
            </a:r>
            <a:r>
              <a:rPr lang="en-US" sz="2000" b="1" u="sng" dirty="0">
                <a:solidFill>
                  <a:schemeClr val="accent6"/>
                </a:solidFill>
              </a:rPr>
              <a:t> </a:t>
            </a:r>
            <a:r>
              <a:rPr lang="en-US" sz="2000" b="1" u="sng" dirty="0" err="1">
                <a:solidFill>
                  <a:schemeClr val="accent6"/>
                </a:solidFill>
              </a:rPr>
              <a:t>ученици</a:t>
            </a:r>
            <a:r>
              <a:rPr lang="en-US" sz="2000" b="1" u="sng" dirty="0">
                <a:solidFill>
                  <a:schemeClr val="accent6"/>
                </a:solidFill>
              </a:rPr>
              <a:t> в </a:t>
            </a:r>
            <a:r>
              <a:rPr lang="en-US" sz="2000" b="1" u="sng" dirty="0" err="1">
                <a:solidFill>
                  <a:schemeClr val="accent6"/>
                </a:solidFill>
              </a:rPr>
              <a:t>средните</a:t>
            </a:r>
            <a:r>
              <a:rPr lang="en-US" sz="2000" b="1" u="sng" dirty="0">
                <a:solidFill>
                  <a:schemeClr val="accent6"/>
                </a:solidFill>
              </a:rPr>
              <a:t> </a:t>
            </a:r>
            <a:r>
              <a:rPr lang="en-US" sz="2000" b="1" u="sng" dirty="0" err="1">
                <a:solidFill>
                  <a:schemeClr val="accent6"/>
                </a:solidFill>
              </a:rPr>
              <a:t>училища</a:t>
            </a:r>
            <a:r>
              <a:rPr lang="en-US" sz="2000" b="1" u="sng" dirty="0">
                <a:solidFill>
                  <a:schemeClr val="accent6"/>
                </a:solidFill>
              </a:rPr>
              <a:t> </a:t>
            </a:r>
            <a:endParaRPr lang="bg-BG" sz="2000" b="1" u="sng" dirty="0" smtClean="0">
              <a:solidFill>
                <a:schemeClr val="accent6"/>
              </a:solidFill>
            </a:endParaRPr>
          </a:p>
          <a:p>
            <a:pPr algn="just"/>
            <a:endParaRPr lang="en-US" sz="2000" b="1" u="sng" dirty="0">
              <a:solidFill>
                <a:schemeClr val="accent6"/>
              </a:solidFill>
            </a:endParaRPr>
          </a:p>
          <a:p>
            <a:pPr algn="just"/>
            <a:r>
              <a:rPr lang="bg-BG" dirty="0" smtClean="0">
                <a:latin typeface="Trebuchet MS" panose="020B0603020202020204" pitchFamily="34" charset="0"/>
              </a:rPr>
              <a:t>Практиките са от следните държави:</a:t>
            </a:r>
          </a:p>
          <a:p>
            <a:pPr algn="just"/>
            <a:endParaRPr lang="bg-BG" dirty="0" smtClean="0">
              <a:latin typeface="Trebuchet MS" panose="020B0603020202020204" pitchFamily="34" charset="0"/>
            </a:endParaRPr>
          </a:p>
          <a:p>
            <a:pPr algn="just"/>
            <a:r>
              <a:rPr lang="bg-BG" dirty="0" smtClean="0">
                <a:latin typeface="Trebuchet MS" panose="020B0603020202020204" pitchFamily="34" charset="0"/>
              </a:rPr>
              <a:t>Гърция - Център за кариерно консултиране и професионално ориентиране</a:t>
            </a:r>
          </a:p>
          <a:p>
            <a:pPr algn="just"/>
            <a:r>
              <a:rPr lang="bg-BG" dirty="0">
                <a:latin typeface="Trebuchet MS" panose="020B0603020202020204" pitchFamily="34" charset="0"/>
              </a:rPr>
              <a:t>Сърбия - Белградско отворено </a:t>
            </a:r>
            <a:r>
              <a:rPr lang="bg-BG" dirty="0" smtClean="0">
                <a:latin typeface="Trebuchet MS" panose="020B0603020202020204" pitchFamily="34" charset="0"/>
              </a:rPr>
              <a:t>училище</a:t>
            </a:r>
          </a:p>
          <a:p>
            <a:pPr algn="just"/>
            <a:r>
              <a:rPr lang="bg-BG" dirty="0" smtClean="0">
                <a:latin typeface="Trebuchet MS" panose="020B0603020202020204" pitchFamily="34" charset="0"/>
              </a:rPr>
              <a:t>Норвегия - </a:t>
            </a:r>
            <a:r>
              <a:rPr lang="en-US" dirty="0">
                <a:latin typeface="Trebuchet MS" panose="020B0603020202020204" pitchFamily="34" charset="0"/>
              </a:rPr>
              <a:t>Mo and </a:t>
            </a:r>
            <a:r>
              <a:rPr lang="en-US" dirty="0" err="1">
                <a:latin typeface="Trebuchet MS" panose="020B0603020202020204" pitchFamily="34" charset="0"/>
              </a:rPr>
              <a:t>Jølster</a:t>
            </a:r>
            <a:r>
              <a:rPr lang="en-US" dirty="0">
                <a:latin typeface="Trebuchet MS" panose="020B0603020202020204" pitchFamily="34" charset="0"/>
              </a:rPr>
              <a:t> Upper Secondary </a:t>
            </a:r>
            <a:r>
              <a:rPr lang="en-US" dirty="0" smtClean="0">
                <a:latin typeface="Trebuchet MS" panose="020B0603020202020204" pitchFamily="34" charset="0"/>
              </a:rPr>
              <a:t>School</a:t>
            </a:r>
            <a:endParaRPr lang="bg-BG" dirty="0" smtClean="0">
              <a:latin typeface="Trebuchet MS" panose="020B0603020202020204" pitchFamily="34" charset="0"/>
            </a:endParaRPr>
          </a:p>
          <a:p>
            <a:pPr algn="just"/>
            <a:r>
              <a:rPr lang="bg-BG" dirty="0" smtClean="0">
                <a:latin typeface="Trebuchet MS" panose="020B0603020202020204" pitchFamily="34" charset="0"/>
              </a:rPr>
              <a:t>Словакия - </a:t>
            </a:r>
            <a:r>
              <a:rPr lang="en-US" dirty="0">
                <a:latin typeface="Trebuchet MS" panose="020B0603020202020204" pitchFamily="34" charset="0"/>
              </a:rPr>
              <a:t>Secondary Grammar School </a:t>
            </a:r>
            <a:r>
              <a:rPr lang="en-US" dirty="0" err="1">
                <a:latin typeface="Trebuchet MS" panose="020B0603020202020204" pitchFamily="34" charset="0"/>
              </a:rPr>
              <a:t>Trebisovska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endParaRPr lang="bg-BG" dirty="0" smtClean="0">
              <a:latin typeface="Trebuchet MS" panose="020B0603020202020204" pitchFamily="34" charset="0"/>
            </a:endParaRPr>
          </a:p>
          <a:p>
            <a:pPr algn="just"/>
            <a:r>
              <a:rPr lang="bg-BG" dirty="0" smtClean="0">
                <a:latin typeface="Trebuchet MS" panose="020B0603020202020204" pitchFamily="34" charset="0"/>
              </a:rPr>
              <a:t>Турция - </a:t>
            </a:r>
            <a:r>
              <a:rPr lang="en-US" dirty="0" err="1">
                <a:latin typeface="Trebuchet MS" panose="020B0603020202020204" pitchFamily="34" charset="0"/>
              </a:rPr>
              <a:t>Bogazici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smtClean="0">
                <a:latin typeface="Trebuchet MS" panose="020B0603020202020204" pitchFamily="34" charset="0"/>
              </a:rPr>
              <a:t>University</a:t>
            </a:r>
            <a:endParaRPr lang="bg-BG" dirty="0" smtClean="0">
              <a:latin typeface="Trebuchet MS" panose="020B0603020202020204" pitchFamily="34" charset="0"/>
            </a:endParaRPr>
          </a:p>
          <a:p>
            <a:pPr algn="just"/>
            <a:r>
              <a:rPr lang="bg-BG" dirty="0" smtClean="0">
                <a:latin typeface="Trebuchet MS" panose="020B0603020202020204" pitchFamily="34" charset="0"/>
              </a:rPr>
              <a:t>Финландия - </a:t>
            </a:r>
            <a:r>
              <a:rPr lang="en-US" dirty="0">
                <a:latin typeface="Trebuchet MS" panose="020B0603020202020204" pitchFamily="34" charset="0"/>
              </a:rPr>
              <a:t>Finnish Institute for Educational Research</a:t>
            </a:r>
            <a:endParaRPr lang="bg-BG" dirty="0" smtClean="0">
              <a:latin typeface="Trebuchet MS" panose="020B0603020202020204" pitchFamily="34" charset="0"/>
            </a:endParaRPr>
          </a:p>
          <a:p>
            <a:pPr algn="just"/>
            <a:endParaRPr lang="bg-BG" dirty="0" smtClean="0">
              <a:latin typeface="Trebuchet MS" panose="020B0603020202020204" pitchFamily="34" charset="0"/>
            </a:endParaRPr>
          </a:p>
          <a:p>
            <a:pPr algn="just"/>
            <a:r>
              <a:rPr lang="bg-BG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Трябва да се включат още 5 практики от Румъния и 2 от България</a:t>
            </a:r>
          </a:p>
        </p:txBody>
      </p:sp>
    </p:spTree>
    <p:extLst>
      <p:ext uri="{BB962C8B-B14F-4D97-AF65-F5344CB8AC3E}">
        <p14:creationId xmlns:p14="http://schemas.microsoft.com/office/powerpoint/2010/main" val="286704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5080" y="1585588"/>
            <a:ext cx="8086381" cy="3940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bg-BG" sz="2000" dirty="0" smtClean="0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Професионално ориентиране и трудов пазар на студенти във висши учебни заведения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Включени практики до момента – 10, остават  - 10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bg-BG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Практиките са от следните държави: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България - Център за кариерно консултиране </a:t>
            </a:r>
            <a:r>
              <a:rPr lang="bg-BG" dirty="0" err="1" smtClean="0">
                <a:latin typeface="Trebuchet MS" panose="020B0603020202020204" pitchFamily="34" charset="0"/>
              </a:rPr>
              <a:t>Selfinvest</a:t>
            </a:r>
            <a:endParaRPr lang="bg-BG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България - Университет по Архитектура, строителство и геодезия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България - Икономически университет – Варна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България - Русенски университет „Ангел Кънчев“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dirty="0" smtClean="0">
                <a:latin typeface="Trebuchet MS" panose="020B0603020202020204" pitchFamily="34" charset="0"/>
              </a:rPr>
              <a:t>Германия - </a:t>
            </a:r>
            <a:r>
              <a:rPr lang="en-US" dirty="0">
                <a:latin typeface="Trebuchet MS" panose="020B0603020202020204" pitchFamily="34" charset="0"/>
              </a:rPr>
              <a:t>The University of the Federal Employment Agency (</a:t>
            </a:r>
            <a:r>
              <a:rPr lang="en-US" dirty="0" err="1">
                <a:latin typeface="Trebuchet MS" panose="020B0603020202020204" pitchFamily="34" charset="0"/>
              </a:rPr>
              <a:t>HdBA</a:t>
            </a:r>
            <a:r>
              <a:rPr lang="en-US" dirty="0" smtClean="0">
                <a:latin typeface="Trebuchet MS" panose="020B0603020202020204" pitchFamily="34" charset="0"/>
              </a:rPr>
              <a:t>)</a:t>
            </a:r>
            <a:endParaRPr lang="bg-BG" dirty="0" smtClean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24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5080" y="1585588"/>
            <a:ext cx="8086381" cy="5050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bg-BG" sz="2000" dirty="0" smtClean="0"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Професионално ориентиране и трудов пазар на студенти във висши учебни заведения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Включени практики до момента – 10, остават  - 10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Практиките са от следните държави: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САЩ - </a:t>
            </a:r>
            <a:r>
              <a:rPr lang="en-US" dirty="0">
                <a:latin typeface="Trebuchet MS" panose="020B0603020202020204" pitchFamily="34" charset="0"/>
              </a:rPr>
              <a:t>University of </a:t>
            </a:r>
            <a:r>
              <a:rPr lang="en-US" dirty="0" smtClean="0">
                <a:latin typeface="Trebuchet MS" panose="020B0603020202020204" pitchFamily="34" charset="0"/>
              </a:rPr>
              <a:t>Pennsylvania</a:t>
            </a:r>
            <a:endParaRPr lang="bg-BG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>
                <a:latin typeface="Trebuchet MS" panose="020B0603020202020204" pitchFamily="34" charset="0"/>
              </a:rPr>
              <a:t>САЩ </a:t>
            </a:r>
            <a:r>
              <a:rPr lang="bg-BG" dirty="0" smtClean="0">
                <a:latin typeface="Trebuchet MS" panose="020B0603020202020204" pitchFamily="34" charset="0"/>
              </a:rPr>
              <a:t>- </a:t>
            </a:r>
            <a:r>
              <a:rPr lang="en-US" dirty="0" smtClean="0">
                <a:latin typeface="Trebuchet MS" panose="020B0603020202020204" pitchFamily="34" charset="0"/>
              </a:rPr>
              <a:t>DePaul </a:t>
            </a:r>
            <a:r>
              <a:rPr lang="en-US" dirty="0">
                <a:latin typeface="Trebuchet MS" panose="020B0603020202020204" pitchFamily="34" charset="0"/>
              </a:rPr>
              <a:t>University Career </a:t>
            </a:r>
            <a:r>
              <a:rPr lang="en-US" dirty="0" smtClean="0">
                <a:latin typeface="Trebuchet MS" panose="020B0603020202020204" pitchFamily="34" charset="0"/>
              </a:rPr>
              <a:t>Center</a:t>
            </a:r>
            <a:endParaRPr lang="bg-BG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Италия - </a:t>
            </a:r>
            <a:r>
              <a:rPr lang="en-US" dirty="0">
                <a:latin typeface="Trebuchet MS" panose="020B0603020202020204" pitchFamily="34" charset="0"/>
              </a:rPr>
              <a:t> University of </a:t>
            </a:r>
            <a:r>
              <a:rPr lang="en-US" dirty="0" err="1" smtClean="0">
                <a:latin typeface="Trebuchet MS" panose="020B0603020202020204" pitchFamily="34" charset="0"/>
              </a:rPr>
              <a:t>Padova</a:t>
            </a:r>
            <a:endParaRPr lang="bg-BG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>
                <a:latin typeface="Trebuchet MS" panose="020B0603020202020204" pitchFamily="34" charset="0"/>
              </a:rPr>
              <a:t>Гърция - Солунски университета „</a:t>
            </a:r>
            <a:r>
              <a:rPr lang="en-US" dirty="0" err="1">
                <a:latin typeface="Trebuchet MS" panose="020B0603020202020204" pitchFamily="34" charset="0"/>
              </a:rPr>
              <a:t>Aristoteleio</a:t>
            </a:r>
            <a:r>
              <a:rPr lang="en-US" dirty="0" smtClean="0">
                <a:latin typeface="Trebuchet MS" panose="020B0603020202020204" pitchFamily="34" charset="0"/>
              </a:rPr>
              <a:t>”</a:t>
            </a:r>
            <a:endParaRPr lang="bg-BG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latin typeface="Trebuchet MS" panose="020B0603020202020204" pitchFamily="34" charset="0"/>
              </a:rPr>
              <a:t>Гърция - </a:t>
            </a:r>
            <a:r>
              <a:rPr lang="en-US" dirty="0">
                <a:latin typeface="Trebuchet MS" panose="020B0603020202020204" pitchFamily="34" charset="0"/>
              </a:rPr>
              <a:t>University of </a:t>
            </a:r>
            <a:r>
              <a:rPr lang="en-US" dirty="0" smtClean="0">
                <a:latin typeface="Trebuchet MS" panose="020B0603020202020204" pitchFamily="34" charset="0"/>
              </a:rPr>
              <a:t>Macedonia</a:t>
            </a:r>
            <a:endParaRPr lang="bg-BG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Трябва да се включат още 5 практики от Румъния, 1 от България и 4 от други държави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bg-BG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4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46" y="1387284"/>
            <a:ext cx="8086381" cy="5228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i="1" u="sng" dirty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</a:t>
            </a:r>
            <a:r>
              <a:rPr lang="en-US" b="1" i="1" u="sng" dirty="0" err="1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Професионално</a:t>
            </a:r>
            <a:r>
              <a:rPr lang="en-US" b="1" i="1" u="sng" dirty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ориентиране</a:t>
            </a:r>
            <a:r>
              <a:rPr lang="en-US" b="1" i="1" u="sng" dirty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b="1" i="1" u="sng" dirty="0" err="1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консултиране</a:t>
            </a:r>
            <a:r>
              <a:rPr lang="en-US" b="1" i="1" u="sng" dirty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b="1" i="1" u="sng" dirty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 smtClean="0">
                <a:solidFill>
                  <a:srgbClr val="FFC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заети</a:t>
            </a:r>
            <a:endParaRPr lang="bg-BG" b="1" i="1" u="sng" dirty="0" smtClean="0">
              <a:solidFill>
                <a:srgbClr val="FFC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sz="2000" dirty="0" smtClean="0">
                <a:latin typeface="Trebuchet MS" panose="020B0603020202020204" pitchFamily="34" charset="0"/>
              </a:rPr>
              <a:t>Включени практики до момента – 11, остават  - 9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bg-BG" sz="2000" dirty="0" smtClean="0">
                <a:latin typeface="Trebuchet MS" panose="020B0603020202020204" pitchFamily="34" charset="0"/>
              </a:rPr>
              <a:t>Практиките са от следните държави: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Исландия - Център за образователни и обучителни услуги (ETSC)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България и Австрия - ВИФИ България ЕООД и Институт за икономическо подпомагане на Австрийската федерална стопанска камара (ВИФИ Австрия)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България – Регионална библиотека „П. Р. Славейков“, гр. Велико Търново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Австрия - </a:t>
            </a:r>
            <a:r>
              <a:rPr lang="de-DE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Ibw - Institut für Bildungsforschung der </a:t>
            </a:r>
            <a:r>
              <a:rPr lang="de-DE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Wirtschaf</a:t>
            </a:r>
            <a:endParaRPr lang="bg-BG" dirty="0" smtClean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Румъния - Министерство </a:t>
            </a:r>
            <a:r>
              <a:rPr lang="ru-RU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bg-BG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комуникациите и информационното </a:t>
            </a:r>
            <a:r>
              <a:rPr lang="ru-RU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общество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Нидерландия -Training and Study Centre for the Judiciary (</a:t>
            </a:r>
            <a:r>
              <a:rPr lang="en-US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SSR)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8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</TotalTime>
  <Words>858</Words>
  <Application>Microsoft Office PowerPoint</Application>
  <PresentationFormat>On-screen Show (4:3)</PresentationFormat>
  <Paragraphs>103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New User</cp:lastModifiedBy>
  <cp:revision>84</cp:revision>
  <cp:lastPrinted>2018-01-20T07:32:15Z</cp:lastPrinted>
  <dcterms:created xsi:type="dcterms:W3CDTF">2017-09-28T07:08:23Z</dcterms:created>
  <dcterms:modified xsi:type="dcterms:W3CDTF">2018-01-20T07:33:02Z</dcterms:modified>
</cp:coreProperties>
</file>