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66" r:id="rId3"/>
    <p:sldId id="257" r:id="rId4"/>
    <p:sldId id="259" r:id="rId5"/>
    <p:sldId id="260" r:id="rId6"/>
    <p:sldId id="263" r:id="rId7"/>
    <p:sldId id="262" r:id="rId8"/>
    <p:sldId id="264" r:id="rId9"/>
    <p:sldId id="265" r:id="rId10"/>
    <p:sldId id="258" r:id="rId11"/>
  </p:sldIdLst>
  <p:sldSz cx="9144000" cy="6858000" type="screen4x3"/>
  <p:notesSz cx="6735763" cy="98663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0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B3AA-FD77-4920-B353-A14483368B21}" type="datetime6">
              <a:rPr lang="bg-BG" smtClean="0"/>
              <a:t>януари 18 г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65D9D-298D-4DDD-A61B-CF6AFFE7C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16857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6E251-F254-4BA9-84C1-6BBEE8DE5875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CBF02-2741-4DA5-AE12-D33514611A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78542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CBF02-2741-4DA5-AE12-D33514611A38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83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E046-C9C9-45AC-8027-23C2507E895F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97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E51A0-FEE6-4DF1-8BB5-7CF943264434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729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F6FA-7B5C-458A-8406-F288F173D4CE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4312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30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64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72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156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85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69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00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1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095AF-D6E9-46EB-9DC7-17D5C691C199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5308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959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29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85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EA6B-A266-416F-86F7-FA2FE721FEA9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622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E541C-DCE8-4E27-AC61-7B2251DB3D2A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179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D3C66-3574-42EB-BADD-39A91898E87E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8064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31BF-0955-4A8F-87C2-C7F903C7FDFD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64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BDECD-0CEB-4DC6-9B90-BBCA08C3A4BB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39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A970-79B4-49E4-9766-4F6A2F214217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3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9961-CF0B-4F34-B93B-38700E283A5F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963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31FE-B95A-4E32-9AB1-55D3A18B9CF4}" type="datetime6">
              <a:rPr lang="bg-BG" smtClean="0"/>
              <a:t>януари 18 г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03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58E01-E2EA-4246-B5C9-8F585FB8F9A8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20.1.2018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19BB-9D2F-4581-8221-882065FFB3F0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2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3"/>
            <a:ext cx="9144000" cy="68465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88571" y="2625582"/>
            <a:ext cx="6966857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SECOND </a:t>
            </a:r>
            <a:r>
              <a:rPr lang="bg-BG" sz="3200" b="1" spc="-1" dirty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WORKING MEETING FOR EXPERTS</a:t>
            </a:r>
            <a:endParaRPr lang="bg-BG" sz="3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  <a:ea typeface="DejaVu Sans"/>
              <a:cs typeface="DejaVu San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  <a:ea typeface="DejaVu Sans"/>
              <a:cs typeface="DejaVu Sans"/>
            </a:endParaRPr>
          </a:p>
          <a:p>
            <a:pPr lvl="0" algn="ctr"/>
            <a:endParaRPr lang="en-US" sz="300" spc="-1" dirty="0">
              <a:solidFill>
                <a:srgbClr val="C00000"/>
              </a:solidFill>
              <a:uFill>
                <a:solidFill>
                  <a:srgbClr val="FFFFFF"/>
                </a:solidFill>
              </a:uFill>
              <a:latin typeface="Trebuchet MS"/>
              <a:ea typeface="DejaVu Sans"/>
              <a:cs typeface="DejaVu Sans"/>
            </a:endParaRPr>
          </a:p>
          <a:p>
            <a:pPr lvl="0" algn="ctr"/>
            <a:r>
              <a:rPr lang="en-US" sz="3200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for peer review of the research and development activities</a:t>
            </a:r>
            <a:endParaRPr lang="en-US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  <a:p>
            <a:pPr lvl="0" algn="ctr"/>
            <a:r>
              <a:rPr lang="en-US" sz="3200" b="1" spc="-1" dirty="0" smtClean="0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  <a:cs typeface="DejaVu Sans"/>
              </a:rPr>
              <a:t>Activity 2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0467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0629" y="1677397"/>
            <a:ext cx="672301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CONSOLIDATED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REGIONAL ACTION PLAN</a:t>
            </a:r>
          </a:p>
          <a:p>
            <a:pPr algn="ctr"/>
            <a:endParaRPr lang="bg-BG" sz="3000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US" sz="3000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to</a:t>
            </a:r>
            <a:r>
              <a:rPr lang="en-US" sz="2800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>
                <a:solidFill>
                  <a:srgbClr val="00B0F0"/>
                </a:solidFill>
                <a:latin typeface="Trebuchet MS" panose="020B0603020202020204" pitchFamily="34" charset="0"/>
              </a:rPr>
              <a:t>promote the creation of sustainable </a:t>
            </a:r>
            <a:r>
              <a:rPr lang="en-US" sz="2800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jobs </a:t>
            </a:r>
            <a:r>
              <a:rPr lang="en-US" sz="2800" dirty="0">
                <a:solidFill>
                  <a:srgbClr val="00B0F0"/>
                </a:solidFill>
                <a:latin typeface="Trebuchet MS" panose="020B0603020202020204" pitchFamily="34" charset="0"/>
              </a:rPr>
              <a:t>based on training in the </a:t>
            </a:r>
            <a:r>
              <a:rPr lang="en-US" sz="2800" dirty="0" smtClean="0">
                <a:solidFill>
                  <a:srgbClr val="00B0F0"/>
                </a:solidFill>
                <a:latin typeface="Trebuchet MS" panose="020B0603020202020204" pitchFamily="34" charset="0"/>
              </a:rPr>
              <a:t>culinary </a:t>
            </a:r>
            <a:r>
              <a:rPr lang="en-US" sz="2800" dirty="0">
                <a:solidFill>
                  <a:srgbClr val="00B0F0"/>
                </a:solidFill>
                <a:latin typeface="Trebuchet MS" panose="020B0603020202020204" pitchFamily="34" charset="0"/>
              </a:rPr>
              <a:t>and restaurant sector in the cross-border region Romania - Bulgaria</a:t>
            </a:r>
            <a:endParaRPr lang="bg-BG" sz="2800" dirty="0" smtClean="0">
              <a:solidFill>
                <a:srgbClr val="00B0F0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4144-517E-4489-85EE-D2E223C8750D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6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8650" y="1530506"/>
            <a:ext cx="8086381" cy="437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endParaRPr lang="bg-BG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 Policies Overview - 2014 - 2020 - 5 pages: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employment policy - common to both countries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Employment Policy - National Policies of Romania and Bulgaria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employment policy - the employment policy in the Romania - Bulgaria Cross-border </a:t>
            </a:r>
            <a:r>
              <a:rPr lang="en-US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</a:t>
            </a:r>
          </a:p>
          <a:p>
            <a:pPr marL="457200" marR="0" lvl="0" indent="-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the economic situation of the Romania - Bulgaria Cross-Border Region - overview on the basis of the Assessment Report I - 5 p</a:t>
            </a:r>
            <a:r>
              <a:rPr lang="en-US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en-US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</a:t>
            </a: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Economic Situation of the Restaurant and Culinary Sector in the </a:t>
            </a:r>
            <a:r>
              <a:rPr lang="en-US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cross-border </a:t>
            </a: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of </a:t>
            </a:r>
            <a:r>
              <a:rPr lang="en-US" sz="20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Dobrich-Constanta </a:t>
            </a:r>
            <a:r>
              <a:rPr lang="en-US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overview on the basis of Evaluation Report II - 5 pp.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4E3FB-11A6-402B-85B6-D1FE58EA9625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798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046" y="2081348"/>
            <a:ext cx="8086381" cy="303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07000"/>
              </a:lnSpc>
              <a:buFont typeface="+mj-lt"/>
              <a:buAutoNum type="arabicPeriod" startAt="4"/>
            </a:pP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 on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status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vocational training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education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organizations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Romania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Bulgaria CB region,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focus on the tourism sector - culinary and restaurant industry - overview on the basis of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Report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- specifically for Romania and in particular for Bulgaria - 15 pages</a:t>
            </a:r>
          </a:p>
          <a:p>
            <a:pPr marL="457200" lvl="0" indent="-457200" algn="just">
              <a:lnSpc>
                <a:spcPct val="107000"/>
              </a:lnSpc>
              <a:buFont typeface="+mj-lt"/>
              <a:buAutoNum type="arabicPeriod" startAt="4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 Market Overview - labor market characteristics, state of the Dobrich - Constanta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CB region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development opportunities - overview on the basis of the Assessment Report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- 20 pages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39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8650" y="1517783"/>
            <a:ext cx="8086381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07000"/>
              </a:lnSpc>
              <a:buFont typeface="+mj-lt"/>
              <a:buAutoNum type="arabicPeriod" startAt="6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 of measures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sustainable employment support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training in the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Bulgaria-Romania cross-border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region, focusing on the culinary and restaurant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sector,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included in the project and according to the priorities of the two countries - 10 pages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Forming a behavioral and character profile of a perfect employee, based on 5 basic soft skills, for example - communication, time management, crisis management, conflict management, teamwork, multicultural understanding, creativity, etc.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lt-LT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a soft skills profile for the professions - chef, baker / confectioner, bartender / waiter, restaurateur</a:t>
            </a:r>
            <a:endParaRPr lang="bg-BG" sz="2000" dirty="0" smtClean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389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8809" y="1767632"/>
            <a:ext cx="8086381" cy="336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4 integrated vocational training programs with cross-border character and skills validation pathways for 4 professions - chef, baker / confectioner, restaurateur, bartender / waiter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a soft skills assessment model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Elaboration of training programs for labor mobility - 5 courses, 8 academic hours - employment and civil rights, cultural awareness, history and culinary traditions in the cross-border region, contact with guests and profiles, digital skills for jobseekers, presentation skills of jobseekers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560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8809" y="1640673"/>
            <a:ext cx="8086381" cy="371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Creation of a cross-border center with two contact points and own vocational training section - in Dobrich and Constanta to provide mobile employment in the culinary and restaurant business with their own professional trainings in both locations. Providing individual consultations and guidance to all stakeholders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Providing training and exchange of teachers and trainees in Romania and Bulgaria in 3 main professions in the culinary sector - cook, baker / confectioner, bartender / waiter - 60 for Bulgaria, 60 for Romania</a:t>
            </a: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Organizing job fairs in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Romania and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Bulgaria</a:t>
            </a:r>
            <a:endParaRPr lang="en-US" sz="2000" dirty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608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825" y="1552538"/>
            <a:ext cx="8086381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Curricula and training sessions for the development and improvement of soft skills in the culinary business</a:t>
            </a:r>
          </a:p>
          <a:p>
            <a:pPr lvl="0" algn="just">
              <a:lnSpc>
                <a:spcPct val="107000"/>
              </a:lnSpc>
            </a:pPr>
            <a:endParaRPr lang="bg-BG" sz="2000" dirty="0" smtClean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</a:t>
            </a: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meetings for demonstration of teaching techniques, capacity building, soft skills promotion and mobility opportunities for </a:t>
            </a:r>
            <a:r>
              <a:rPr lang="en-US" sz="2000" dirty="0" smtClean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workforce</a:t>
            </a:r>
          </a:p>
          <a:p>
            <a:pPr lvl="0" algn="just">
              <a:lnSpc>
                <a:spcPct val="107000"/>
              </a:lnSpc>
            </a:pPr>
            <a:endParaRPr lang="bg-BG" sz="2000" dirty="0" smtClean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20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measures according to local and regional strategic documents - municipal and regional development plans, education and employment programs, national employment plans, EU funding programs, etc.</a:t>
            </a:r>
            <a:endParaRPr lang="bg-BG" sz="2000" dirty="0" smtClean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bg-BG" sz="2000" dirty="0" smtClean="0">
              <a:solidFill>
                <a:prstClr val="black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1531-AF6D-4A37-86FE-E14E9AE4B3FE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59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8809" y="2224567"/>
            <a:ext cx="80863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Silvena</a:t>
            </a:r>
            <a:r>
              <a:rPr lang="en-US" sz="2000" b="1" dirty="0"/>
              <a:t> </a:t>
            </a:r>
            <a:r>
              <a:rPr lang="en-US" sz="2000" b="1" dirty="0" err="1"/>
              <a:t>Dencheva</a:t>
            </a:r>
            <a:r>
              <a:rPr lang="en-US" sz="2000" b="1" dirty="0"/>
              <a:t> - </a:t>
            </a:r>
            <a:r>
              <a:rPr lang="en-US" sz="2000" b="1" dirty="0" smtClean="0"/>
              <a:t>Expert </a:t>
            </a:r>
            <a:r>
              <a:rPr lang="en-US" sz="2000" b="1" dirty="0"/>
              <a:t>for the </a:t>
            </a:r>
            <a:r>
              <a:rPr lang="en-US" sz="2000" b="1" dirty="0" smtClean="0"/>
              <a:t>development </a:t>
            </a:r>
            <a:r>
              <a:rPr lang="en-US" sz="2000" b="1" dirty="0"/>
              <a:t>of </a:t>
            </a:r>
            <a:r>
              <a:rPr lang="en-US" sz="2000" b="1" dirty="0" smtClean="0"/>
              <a:t>RAP, </a:t>
            </a:r>
            <a:r>
              <a:rPr lang="en-US" sz="2000" b="1" dirty="0"/>
              <a:t>Dobrich</a:t>
            </a:r>
          </a:p>
          <a:p>
            <a:pPr algn="ctr"/>
            <a:r>
              <a:rPr lang="en-US" sz="2000" b="1" dirty="0" err="1"/>
              <a:t>Yonika</a:t>
            </a:r>
            <a:r>
              <a:rPr lang="en-US" sz="2000" b="1" dirty="0"/>
              <a:t> </a:t>
            </a:r>
            <a:r>
              <a:rPr lang="en-US" sz="2000" b="1" dirty="0" err="1"/>
              <a:t>Minka</a:t>
            </a:r>
            <a:r>
              <a:rPr lang="en-US" sz="2000" b="1" dirty="0"/>
              <a:t> - Expert for the development of RAP</a:t>
            </a:r>
            <a:r>
              <a:rPr lang="en-US" sz="2000" b="1" dirty="0" smtClean="0"/>
              <a:t>, </a:t>
            </a:r>
            <a:r>
              <a:rPr lang="en-US" sz="2000" b="1" dirty="0"/>
              <a:t>Constanta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F1CF7-72FD-4F1E-9B9A-0F6E23585BD0}" type="datetime6">
              <a:rPr lang="bg-BG" smtClean="0"/>
              <a:t>януари 18 г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26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597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DejaVu Sans</vt:lpstr>
      <vt:lpstr>Times New Roman</vt:lpstr>
      <vt:lpstr>Trebuchet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New User</cp:lastModifiedBy>
  <cp:revision>82</cp:revision>
  <cp:lastPrinted>2018-01-20T07:38:13Z</cp:lastPrinted>
  <dcterms:created xsi:type="dcterms:W3CDTF">2017-09-28T07:08:23Z</dcterms:created>
  <dcterms:modified xsi:type="dcterms:W3CDTF">2018-01-20T07:40:06Z</dcterms:modified>
</cp:coreProperties>
</file>