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A60C-2DB6-4E01-8DAB-57C3862D3209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8C709-915A-499A-AC71-73E2CCDB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04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66CE2-4647-4CE9-B192-0A91F01D42A8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7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" y="12185"/>
            <a:ext cx="9140971" cy="683363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58240" y="2586446"/>
            <a:ext cx="696685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РАБОТНА СРЕЩА НА ЕКСПЕРТИТЕ</a:t>
            </a:r>
          </a:p>
          <a:p>
            <a:pPr lvl="0" algn="ctr"/>
            <a:r>
              <a:rPr lang="bg-BG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за партньорска проверка на изследователските и развойни дейности</a:t>
            </a:r>
          </a:p>
          <a:p>
            <a:pPr lvl="0" algn="ctr"/>
            <a:endParaRPr lang="bg-BG" b="1" dirty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bg-BG" sz="32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Дейност 2</a:t>
            </a:r>
            <a:endParaRPr lang="bg-BG" sz="3200" b="1" i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5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4697" y="1776549"/>
            <a:ext cx="67230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ОЦЕНИТЕЛЕН ДОКЛАД </a:t>
            </a:r>
            <a:r>
              <a:rPr lang="en-US" sz="32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II</a:t>
            </a:r>
            <a:endParaRPr lang="bg-BG" sz="32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endParaRPr lang="bg-BG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algn="ctr"/>
            <a:r>
              <a:rPr lang="bg-BG" sz="24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За състоянието на включените институции за Професионално образование и обучение в осъществяване на връзката обучение и работа в целия трансграничен регион Румъния - България</a:t>
            </a:r>
            <a:endParaRPr lang="en-US" sz="24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046" y="2081348"/>
            <a:ext cx="80863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Системата за професионално образование и обучение на средно ниво трябва да бъде по-ефективна в осигуряването на подкрепа за прехода от образование към първото наемане на работа, т.е. освен предоставянето на подходящо учебно съдържание, трябва да подкрепя учениците по пътя им към заетост (най-вече през първата година след завършване на обучението).</a:t>
            </a:r>
          </a:p>
          <a:p>
            <a:pPr algn="ctr"/>
            <a:endParaRPr lang="bg-BG" sz="2000" dirty="0" smtClean="0">
              <a:latin typeface="Trebuchet MS" panose="020B0603020202020204" pitchFamily="34" charset="0"/>
            </a:endParaRPr>
          </a:p>
          <a:p>
            <a:pPr algn="ctr"/>
            <a:r>
              <a:rPr lang="bg-BG" sz="2000" dirty="0">
                <a:latin typeface="Trebuchet MS" panose="020B0603020202020204" pitchFamily="34" charset="0"/>
              </a:rPr>
              <a:t>Докладът за оценка трябва да бъде </a:t>
            </a:r>
            <a:r>
              <a:rPr lang="bg-BG" sz="2000" smtClean="0">
                <a:latin typeface="Trebuchet MS" panose="020B0603020202020204" pitchFamily="34" charset="0"/>
              </a:rPr>
              <a:t>разработен за </a:t>
            </a:r>
            <a:r>
              <a:rPr lang="bg-BG" sz="2000" dirty="0">
                <a:latin typeface="Trebuchet MS" panose="020B0603020202020204" pitchFamily="34" charset="0"/>
              </a:rPr>
              <a:t>цялата област на ТГС - както в България, така и в Румъния, чрез кабинетно проучване на съществуващи анализи и изследвания, чрез диалог с институти и предприятия от ПОО и с подкрепата на статистически данни и други надеждни ресурси.</a:t>
            </a: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Съдържание на доклада: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Цели и национални приоритети в професионалното образование.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Нормативна рамка в системата на професионалното образование за осигуряване на връзката образование – работа. Институции за професионално образование и обучение.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Връзката между ПОО и пазар на труда.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Мотивационно обучение на обучаемите в трансграничния регион.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Препоръки за подобряване на прехода обучение-работа.</a:t>
            </a:r>
          </a:p>
          <a:p>
            <a:pPr marL="457200" indent="-457200" algn="just">
              <a:buAutoNum type="arabicPeriod"/>
            </a:pPr>
            <a:r>
              <a:rPr lang="bg-BG" sz="2000" dirty="0" smtClean="0">
                <a:latin typeface="Trebuchet MS" panose="020B0603020202020204" pitchFamily="34" charset="0"/>
              </a:rPr>
              <a:t>Заключение.</a:t>
            </a:r>
          </a:p>
          <a:p>
            <a:pPr marL="457200" indent="-457200" algn="ctr">
              <a:buAutoNum type="arabicPeriod"/>
            </a:pPr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Акценти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1.1 Цели и национални приоритети в Румъния и България по отношение на професионалното образование и реализация на трудовия пазар.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1.2 Европейски приоритети - Стратегията за интелигентен, устойчив и приобщаващ растеж „Европа 2020“.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2.1 Нормативна рамка в системата на професионалното образование за осигуряване на връзката образование – работа – закони, актове, правилници.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2.2 Институции за професионално образование и обучение.</a:t>
            </a:r>
          </a:p>
          <a:p>
            <a:pPr algn="just"/>
            <a:r>
              <a:rPr lang="bg-BG" sz="2000" dirty="0" smtClean="0">
                <a:latin typeface="Trebuchet MS" panose="020B0603020202020204" pitchFamily="34" charset="0"/>
              </a:rPr>
              <a:t>2.3 Заинтересовани страни и очаквания към професионалното образование от системата на ПОО.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Акценти</a:t>
            </a: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3</a:t>
            </a:r>
            <a:r>
              <a:rPr lang="bg-BG" sz="2000" dirty="0" smtClean="0">
                <a:latin typeface="Trebuchet MS" panose="020B0603020202020204" pitchFamily="34" charset="0"/>
              </a:rPr>
              <a:t>.1 </a:t>
            </a:r>
            <a:r>
              <a:rPr lang="ru-RU" sz="2000" dirty="0" err="1" smtClean="0">
                <a:latin typeface="Trebuchet MS" panose="020B0603020202020204" pitchFamily="34" charset="0"/>
              </a:rPr>
              <a:t>Връзката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>
                <a:latin typeface="Trebuchet MS" panose="020B0603020202020204" pitchFamily="34" charset="0"/>
              </a:rPr>
              <a:t>между ПОО и </a:t>
            </a:r>
            <a:r>
              <a:rPr lang="ru-RU" sz="2000" dirty="0" err="1">
                <a:latin typeface="Trebuchet MS" panose="020B0603020202020204" pitchFamily="34" charset="0"/>
              </a:rPr>
              <a:t>пазар</a:t>
            </a:r>
            <a:r>
              <a:rPr lang="ru-RU" sz="2000" dirty="0">
                <a:latin typeface="Trebuchet MS" panose="020B0603020202020204" pitchFamily="34" charset="0"/>
              </a:rPr>
              <a:t> на </a:t>
            </a:r>
            <a:r>
              <a:rPr lang="ru-RU" sz="2000" dirty="0" smtClean="0">
                <a:latin typeface="Trebuchet MS" panose="020B0603020202020204" pitchFamily="34" charset="0"/>
              </a:rPr>
              <a:t>труда</a:t>
            </a:r>
          </a:p>
          <a:p>
            <a:pPr algn="just"/>
            <a:r>
              <a:rPr lang="ru-RU" sz="2000" dirty="0" smtClean="0">
                <a:latin typeface="Trebuchet MS" panose="020B0603020202020204" pitchFamily="34" charset="0"/>
              </a:rPr>
              <a:t> – </a:t>
            </a:r>
            <a:r>
              <a:rPr lang="ru-RU" sz="2000" dirty="0" err="1" smtClean="0">
                <a:latin typeface="Trebuchet MS" panose="020B0603020202020204" pitchFamily="34" charset="0"/>
              </a:rPr>
              <a:t>компоненти</a:t>
            </a:r>
            <a:r>
              <a:rPr lang="ru-RU" sz="2000" dirty="0" smtClean="0">
                <a:latin typeface="Trebuchet MS" panose="020B0603020202020204" pitchFamily="34" charset="0"/>
              </a:rPr>
              <a:t> на </a:t>
            </a:r>
            <a:r>
              <a:rPr lang="ru-RU" sz="2000" dirty="0" err="1" smtClean="0">
                <a:latin typeface="Trebuchet MS" panose="020B0603020202020204" pitchFamily="34" charset="0"/>
              </a:rPr>
              <a:t>трудовия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 err="1" smtClean="0">
                <a:latin typeface="Trebuchet MS" panose="020B0603020202020204" pitchFamily="34" charset="0"/>
              </a:rPr>
              <a:t>пазар</a:t>
            </a:r>
            <a:r>
              <a:rPr lang="ru-RU" sz="2000" dirty="0">
                <a:latin typeface="Trebuchet MS" panose="020B0603020202020204" pitchFamily="34" charset="0"/>
              </a:rPr>
              <a:t> </a:t>
            </a:r>
            <a:r>
              <a:rPr lang="ru-RU" sz="2000" dirty="0" smtClean="0">
                <a:latin typeface="Trebuchet MS" panose="020B0603020202020204" pitchFamily="34" charset="0"/>
              </a:rPr>
              <a:t>– работодатели, институции, </a:t>
            </a:r>
            <a:r>
              <a:rPr lang="ru-RU" sz="2000" dirty="0" err="1" smtClean="0">
                <a:latin typeface="Trebuchet MS" panose="020B0603020202020204" pitchFamily="34" charset="0"/>
              </a:rPr>
              <a:t>търсещи</a:t>
            </a:r>
            <a:r>
              <a:rPr lang="ru-RU" sz="2000" dirty="0" smtClean="0">
                <a:latin typeface="Trebuchet MS" panose="020B0603020202020204" pitchFamily="34" charset="0"/>
              </a:rPr>
              <a:t> работа, ПОО</a:t>
            </a:r>
          </a:p>
          <a:p>
            <a:pPr algn="just"/>
            <a:r>
              <a:rPr lang="ru-RU" sz="2000" dirty="0" smtClean="0">
                <a:latin typeface="Trebuchet MS" panose="020B0603020202020204" pitchFamily="34" charset="0"/>
              </a:rPr>
              <a:t> - трудов </a:t>
            </a:r>
            <a:r>
              <a:rPr lang="ru-RU" sz="2000" dirty="0" err="1" smtClean="0">
                <a:latin typeface="Trebuchet MS" panose="020B0603020202020204" pitchFamily="34" charset="0"/>
              </a:rPr>
              <a:t>пазар</a:t>
            </a:r>
            <a:r>
              <a:rPr lang="ru-RU" sz="2000" dirty="0" smtClean="0">
                <a:latin typeface="Trebuchet MS" panose="020B0603020202020204" pitchFamily="34" charset="0"/>
              </a:rPr>
              <a:t> – тенденции, </a:t>
            </a:r>
            <a:r>
              <a:rPr lang="ru-RU" sz="2000" dirty="0" err="1" smtClean="0">
                <a:latin typeface="Trebuchet MS" panose="020B0603020202020204" pitchFamily="34" charset="0"/>
              </a:rPr>
              <a:t>фактори</a:t>
            </a:r>
            <a:r>
              <a:rPr lang="ru-RU" sz="2000" dirty="0" smtClean="0">
                <a:latin typeface="Trebuchet MS" panose="020B0603020202020204" pitchFamily="34" charset="0"/>
              </a:rPr>
              <a:t>, </a:t>
            </a:r>
            <a:r>
              <a:rPr lang="ru-RU" sz="2000" dirty="0" err="1" smtClean="0">
                <a:latin typeface="Trebuchet MS" panose="020B0603020202020204" pitchFamily="34" charset="0"/>
              </a:rPr>
              <a:t>промени</a:t>
            </a:r>
            <a:endParaRPr lang="ru-RU" sz="2000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sz="2000" dirty="0" smtClean="0">
                <a:latin typeface="Trebuchet MS" panose="020B0603020202020204" pitchFamily="34" charset="0"/>
              </a:rPr>
              <a:t> - </a:t>
            </a:r>
            <a:r>
              <a:rPr lang="ru-RU" sz="2000" dirty="0" err="1">
                <a:latin typeface="Trebuchet MS" panose="020B0603020202020204" pitchFamily="34" charset="0"/>
              </a:rPr>
              <a:t>о</a:t>
            </a:r>
            <a:r>
              <a:rPr lang="ru-RU" sz="2000" dirty="0" err="1" smtClean="0">
                <a:latin typeface="Trebuchet MS" panose="020B0603020202020204" pitchFamily="34" charset="0"/>
              </a:rPr>
              <a:t>тношенията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 err="1" smtClean="0">
                <a:latin typeface="Trebuchet MS" panose="020B0603020202020204" pitchFamily="34" charset="0"/>
              </a:rPr>
              <a:t>работодател</a:t>
            </a:r>
            <a:r>
              <a:rPr lang="ru-RU" sz="2000" dirty="0" smtClean="0">
                <a:latin typeface="Trebuchet MS" panose="020B0603020202020204" pitchFamily="34" charset="0"/>
              </a:rPr>
              <a:t> – </a:t>
            </a:r>
            <a:r>
              <a:rPr lang="ru-RU" sz="2000" dirty="0" err="1" smtClean="0">
                <a:latin typeface="Trebuchet MS" panose="020B0603020202020204" pitchFamily="34" charset="0"/>
              </a:rPr>
              <a:t>търсещ</a:t>
            </a:r>
            <a:r>
              <a:rPr lang="ru-RU" sz="2000" dirty="0" smtClean="0">
                <a:latin typeface="Trebuchet MS" panose="020B0603020202020204" pitchFamily="34" charset="0"/>
              </a:rPr>
              <a:t> работа – умения и компетентности</a:t>
            </a: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4</a:t>
            </a:r>
            <a:r>
              <a:rPr lang="ru-RU" sz="2000" dirty="0" smtClean="0">
                <a:latin typeface="Trebuchet MS" panose="020B0603020202020204" pitchFamily="34" charset="0"/>
              </a:rPr>
              <a:t>.1 Мотивационно </a:t>
            </a:r>
            <a:r>
              <a:rPr lang="ru-RU" sz="2000" dirty="0">
                <a:latin typeface="Trebuchet MS" panose="020B0603020202020204" pitchFamily="34" charset="0"/>
              </a:rPr>
              <a:t>обучение на </a:t>
            </a:r>
            <a:r>
              <a:rPr lang="ru-RU" sz="2000" dirty="0" err="1">
                <a:latin typeface="Trebuchet MS" panose="020B0603020202020204" pitchFamily="34" charset="0"/>
              </a:rPr>
              <a:t>обучаемите</a:t>
            </a:r>
            <a:r>
              <a:rPr lang="ru-RU" sz="2000" dirty="0">
                <a:latin typeface="Trebuchet MS" panose="020B0603020202020204" pitchFamily="34" charset="0"/>
              </a:rPr>
              <a:t> в </a:t>
            </a:r>
            <a:r>
              <a:rPr lang="ru-RU" sz="2000" dirty="0" err="1">
                <a:latin typeface="Trebuchet MS" panose="020B0603020202020204" pitchFamily="34" charset="0"/>
              </a:rPr>
              <a:t>трансграничния</a:t>
            </a:r>
            <a:r>
              <a:rPr lang="ru-RU" sz="2000" dirty="0">
                <a:latin typeface="Trebuchet MS" panose="020B0603020202020204" pitchFamily="34" charset="0"/>
              </a:rPr>
              <a:t> регион - </a:t>
            </a:r>
            <a:r>
              <a:rPr lang="ru-RU" sz="2000" dirty="0" err="1" smtClean="0">
                <a:latin typeface="Trebuchet MS" panose="020B0603020202020204" pitchFamily="34" charset="0"/>
              </a:rPr>
              <a:t>ключови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dirty="0">
                <a:latin typeface="Trebuchet MS" panose="020B0603020202020204" pitchFamily="34" charset="0"/>
              </a:rPr>
              <a:t>знания, умения и компетенции на </a:t>
            </a:r>
            <a:r>
              <a:rPr lang="ru-RU" sz="2000" dirty="0" err="1">
                <a:latin typeface="Trebuchet MS" panose="020B0603020202020204" pitchFamily="34" charset="0"/>
              </a:rPr>
              <a:t>заетите</a:t>
            </a:r>
            <a:r>
              <a:rPr lang="ru-RU" sz="2000" dirty="0">
                <a:latin typeface="Trebuchet MS" panose="020B0603020202020204" pitchFamily="34" charset="0"/>
              </a:rPr>
              <a:t> в </a:t>
            </a:r>
            <a:r>
              <a:rPr lang="ru-RU" sz="2000" dirty="0" smtClean="0">
                <a:latin typeface="Trebuchet MS" panose="020B0603020202020204" pitchFamily="34" charset="0"/>
              </a:rPr>
              <a:t>туризма. </a:t>
            </a:r>
            <a:endParaRPr lang="ru-RU" sz="2000" dirty="0">
              <a:latin typeface="Trebuchet MS" panose="020B0603020202020204" pitchFamily="34" charset="0"/>
            </a:endParaRPr>
          </a:p>
          <a:p>
            <a:pPr algn="just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046" y="2081348"/>
            <a:ext cx="8086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latin typeface="Trebuchet MS" panose="020B0603020202020204" pitchFamily="34" charset="0"/>
              </a:rPr>
              <a:t>Акценти</a:t>
            </a: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5</a:t>
            </a:r>
            <a:r>
              <a:rPr lang="bg-BG" sz="2000" dirty="0" smtClean="0">
                <a:latin typeface="Trebuchet MS" panose="020B0603020202020204" pitchFamily="34" charset="0"/>
              </a:rPr>
              <a:t>.1 Предложения за подобряване на прехода от обучение към заетост – експертна позиция.</a:t>
            </a:r>
          </a:p>
          <a:p>
            <a:pPr algn="just"/>
            <a:endParaRPr lang="bg-BG" sz="2000" dirty="0" smtClean="0">
              <a:latin typeface="Trebuchet MS" panose="020B0603020202020204" pitchFamily="34" charset="0"/>
            </a:endParaRPr>
          </a:p>
          <a:p>
            <a:pPr algn="just"/>
            <a:r>
              <a:rPr lang="en-US" sz="2000" dirty="0">
                <a:latin typeface="Trebuchet MS" panose="020B0603020202020204" pitchFamily="34" charset="0"/>
              </a:rPr>
              <a:t>6</a:t>
            </a:r>
            <a:r>
              <a:rPr lang="bg-BG" sz="2000" smtClean="0">
                <a:latin typeface="Trebuchet MS" panose="020B0603020202020204" pitchFamily="34" charset="0"/>
              </a:rPr>
              <a:t>.1 </a:t>
            </a:r>
            <a:r>
              <a:rPr lang="bg-BG" sz="2000" dirty="0" smtClean="0">
                <a:latin typeface="Trebuchet MS" panose="020B0603020202020204" pitchFamily="34" charset="0"/>
              </a:rPr>
              <a:t>Заключение на база проученото състояние и предложенията за подобряване на състоянието.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"/>
            <a:ext cx="9144000" cy="6830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046" y="2081348"/>
            <a:ext cx="8086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Павлина </a:t>
            </a:r>
            <a:r>
              <a:rPr lang="bg-BG" sz="2000" b="1" smtClean="0"/>
              <a:t>Богданова Стефанова</a:t>
            </a:r>
            <a:endParaRPr lang="bg-BG" sz="2000" b="1" dirty="0" smtClean="0"/>
          </a:p>
          <a:p>
            <a:pPr algn="ctr"/>
            <a:r>
              <a:rPr lang="bg-BG" sz="2000" b="1" dirty="0"/>
              <a:t>Овидиу Константин Тифрея </a:t>
            </a:r>
            <a:r>
              <a:rPr lang="bg-BG" sz="2000" b="1" dirty="0" smtClean="0"/>
              <a:t> </a:t>
            </a:r>
          </a:p>
          <a:p>
            <a:pPr algn="ctr"/>
            <a:endParaRPr lang="bg-BG" sz="2000" dirty="0" smtClean="0"/>
          </a:p>
          <a:p>
            <a:pPr algn="ctr"/>
            <a:r>
              <a:rPr lang="bg-BG" sz="2000" dirty="0" smtClean="0"/>
              <a:t>координатори </a:t>
            </a:r>
            <a:r>
              <a:rPr lang="bg-BG" sz="2000" dirty="0"/>
              <a:t>по качеството на изследвания и обучения </a:t>
            </a:r>
            <a:r>
              <a:rPr lang="bg-BG" sz="2000" dirty="0" smtClean="0"/>
              <a:t> </a:t>
            </a:r>
          </a:p>
          <a:p>
            <a:pPr algn="ctr"/>
            <a:r>
              <a:rPr lang="bg-BG" sz="2000" dirty="0" smtClean="0"/>
              <a:t>Добрич и Констанца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399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33</cp:revision>
  <cp:lastPrinted>2018-01-12T10:58:17Z</cp:lastPrinted>
  <dcterms:created xsi:type="dcterms:W3CDTF">2017-09-28T07:08:23Z</dcterms:created>
  <dcterms:modified xsi:type="dcterms:W3CDTF">2018-01-20T07:04:48Z</dcterms:modified>
</cp:coreProperties>
</file>